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84" y="-2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16737" y="365125"/>
            <a:ext cx="160198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0779" y="365125"/>
            <a:ext cx="468213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778" y="1825625"/>
            <a:ext cx="31420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6663" y="1825625"/>
            <a:ext cx="31420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94"/>
          <a:stretch/>
        </p:blipFill>
        <p:spPr>
          <a:xfrm>
            <a:off x="0" y="0"/>
            <a:ext cx="9906000" cy="12828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449392" y="1117979"/>
            <a:ext cx="5007213" cy="462204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alpha val="3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3295" y="1958434"/>
            <a:ext cx="5579409" cy="187660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itchFamily="18" charset="0"/>
              </a:rPr>
              <a:t>МОНОГРАФИИ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itchFamily="18" charset="0"/>
              </a:rPr>
              <a:t/>
            </a:r>
            <a:b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itchFamily="18" charset="0"/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itchFamily="18" charset="0"/>
              </a:rPr>
              <a:t>новые поступления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1896" y="6178623"/>
            <a:ext cx="5579409" cy="48587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ОКТЯБРЬ 2018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84695" y="781334"/>
            <a:ext cx="5736610" cy="5295332"/>
          </a:xfrm>
          <a:prstGeom prst="ellipse">
            <a:avLst/>
          </a:prstGeom>
          <a:noFill/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254532" cy="1231661"/>
          </a:xfrm>
          <a:solidFill>
            <a:srgbClr val="FAFAFA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latin typeface="Georgia" pitchFamily="18" charset="0"/>
              </a:rPr>
              <a:t>В.А. </a:t>
            </a:r>
            <a:r>
              <a:rPr lang="ru-RU" sz="3200" dirty="0" smtClean="0">
                <a:latin typeface="Georgia" pitchFamily="18" charset="0"/>
              </a:rPr>
              <a:t>Москвин.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Инвестиционные </a:t>
            </a:r>
            <a:r>
              <a:rPr lang="ru-RU" sz="3100" dirty="0">
                <a:latin typeface="Georgia" pitchFamily="18" charset="0"/>
              </a:rPr>
              <a:t>проекты в мире социальных систем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92500" lnSpcReduction="20000"/>
          </a:bodyPr>
          <a:lstStyle/>
          <a:p>
            <a:pPr marL="0" indent="355600" algn="just">
              <a:buNone/>
            </a:pPr>
            <a:r>
              <a:rPr lang="ru-RU" dirty="0">
                <a:latin typeface="Georgia" pitchFamily="18" charset="0"/>
              </a:rPr>
              <a:t>Монография представляет собой результаты междисциплинарного исследования комплексной проблемы выявления социальной сущности инвестиционных проектов, которая должна учитываться для успешной разработки проектов и их реализации. Исследование базируется на общей теории систем с выделением социальных систем и определением среди них места проектов. С этих позиций рассматривается управление проектами будущего, в частности новые риски проектов шестого технологического уклада. В научном труде рассмотрены некоторые сложные проекты, которые реализуются и, возможно, будут реализованы в перспективе.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14" y="1637728"/>
            <a:ext cx="3145336" cy="45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3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254532" cy="1231661"/>
          </a:xfrm>
          <a:solidFill>
            <a:srgbClr val="FAFAFA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Georgia" pitchFamily="18" charset="0"/>
              </a:rPr>
              <a:t>Ю. Д. </a:t>
            </a:r>
            <a:r>
              <a:rPr lang="ru-RU" sz="3200" dirty="0" smtClean="0">
                <a:latin typeface="Georgia" pitchFamily="18" charset="0"/>
              </a:rPr>
              <a:t>Красовский.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Рефлексивная </a:t>
            </a:r>
            <a:r>
              <a:rPr lang="ru-RU" sz="3200" dirty="0">
                <a:latin typeface="Georgia" pitchFamily="18" charset="0"/>
              </a:rPr>
              <a:t>педагогика вуза</a:t>
            </a:r>
            <a:endParaRPr lang="ru-RU" sz="3100" dirty="0">
              <a:latin typeface="Georgia" pitchFamily="18" charset="0"/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77500" lnSpcReduction="20000"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В монографии предлагается психолого-педагогический подход к пониманию обучения студентов </a:t>
            </a:r>
            <a:r>
              <a:rPr lang="ru-RU" dirty="0" err="1">
                <a:latin typeface="Georgia" pitchFamily="18" charset="0"/>
              </a:rPr>
              <a:t>бакалавриата</a:t>
            </a:r>
            <a:r>
              <a:rPr lang="ru-RU" dirty="0">
                <a:latin typeface="Georgia" pitchFamily="18" charset="0"/>
              </a:rPr>
              <a:t>  и магистратуры в вузе. Автор вводит новое понятие, раскрывает латентные компетенции обучаемых, специфику «обучения действием» на конкретных примерах из собственной практики. В монографии также представлена деловая игра «Риски».</a:t>
            </a:r>
          </a:p>
          <a:p>
            <a:pPr marL="0" indent="355600" algn="just"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В книге автор описывает создание собственно научно-практической школы </a:t>
            </a:r>
            <a:r>
              <a:rPr lang="ru-RU" dirty="0" err="1">
                <a:latin typeface="Georgia" pitchFamily="18" charset="0"/>
              </a:rPr>
              <a:t>консалт</a:t>
            </a:r>
            <a:r>
              <a:rPr lang="ru-RU" dirty="0">
                <a:latin typeface="Georgia" pitchFamily="18" charset="0"/>
              </a:rPr>
              <a:t>-обучения студентов на своем опыте работы консультантом и топ-менеджером в холдинге и анализирует проблематику возникновения и развития вузовских научных и научно-педагогических школ. На этой основе в монографии отработано понятие «интерактивное обучение», которое особенно характеризует понимание рефлексивной педагогики вуза как нового явления общественной жизни.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14" y="1555843"/>
            <a:ext cx="3139409" cy="44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0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254532" cy="1231661"/>
          </a:xfrm>
          <a:solidFill>
            <a:srgbClr val="FAFAFA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latin typeface="Georgia" pitchFamily="18" charset="0"/>
              </a:rPr>
              <a:t>А.Я. </a:t>
            </a:r>
            <a:r>
              <a:rPr lang="ru-RU" sz="3200" dirty="0" err="1">
                <a:latin typeface="Georgia" pitchFamily="18" charset="0"/>
              </a:rPr>
              <a:t>Кибанов</a:t>
            </a:r>
            <a:r>
              <a:rPr lang="ru-RU" sz="3200" dirty="0">
                <a:latin typeface="Georgia" pitchFamily="18" charset="0"/>
              </a:rPr>
              <a:t>, М.В. Ловчева, </a:t>
            </a:r>
            <a:r>
              <a:rPr lang="ru-RU" sz="3200" dirty="0" err="1" smtClean="0">
                <a:latin typeface="Georgia" pitchFamily="18" charset="0"/>
              </a:rPr>
              <a:t>Т.В.</a:t>
            </a:r>
            <a:r>
              <a:rPr lang="ru-RU" sz="3100" dirty="0" err="1" smtClean="0">
                <a:latin typeface="Georgia" pitchFamily="18" charset="0"/>
              </a:rPr>
              <a:t>Лукьянова</a:t>
            </a:r>
            <a:r>
              <a:rPr lang="ru-RU" sz="3100" dirty="0" smtClean="0">
                <a:latin typeface="Georgia" pitchFamily="18" charset="0"/>
              </a:rPr>
              <a:t> </a:t>
            </a:r>
            <a:r>
              <a:rPr lang="ru-RU" sz="2700" dirty="0">
                <a:latin typeface="Georgia" pitchFamily="18" charset="0"/>
              </a:rPr>
              <a:t>Р</a:t>
            </a:r>
            <a:r>
              <a:rPr lang="ru-RU" sz="2700" dirty="0" smtClean="0">
                <a:latin typeface="Georgia" pitchFamily="18" charset="0"/>
              </a:rPr>
              <a:t>еализация </a:t>
            </a:r>
            <a:r>
              <a:rPr lang="ru-RU" sz="2700" dirty="0">
                <a:latin typeface="Georgia" pitchFamily="18" charset="0"/>
              </a:rPr>
              <a:t>молодежной политики в Российской Федерации</a:t>
            </a:r>
            <a:endParaRPr lang="ru-RU" sz="2200" dirty="0">
              <a:latin typeface="Georgia" pitchFamily="18" charset="0"/>
            </a:endParaRPr>
          </a:p>
        </p:txBody>
      </p:sp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92500" lnSpcReduction="10000"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Реализация молодежной политики в Российской Федерации сталкивается с большим количеством проблем и препятствий, в связи с чем поиск и реализация эффективных способов управления молодежной политикой – актуальная практическая задача.</a:t>
            </a:r>
          </a:p>
          <a:p>
            <a:pPr marL="0" indent="355600" algn="just"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В монографии рассмотрены актуальные вопросы развития молодежной политики в Российской Федерации: особенности реализации молодежной политики России, европейских и азиатских странах и США, участие в этом процессе международных организаций, государства, бизнеса, некоммерческого сектора, возможные направления развития молодежной политики.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77" y="1624084"/>
            <a:ext cx="3186590" cy="44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4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472896" cy="1231661"/>
          </a:xfrm>
          <a:solidFill>
            <a:srgbClr val="FAFAFA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Georgia" pitchFamily="18" charset="0"/>
              </a:rPr>
              <a:t>А.В. </a:t>
            </a:r>
            <a:r>
              <a:rPr lang="ru-RU" sz="2800" dirty="0" smtClean="0">
                <a:latin typeface="Georgia" pitchFamily="18" charset="0"/>
              </a:rPr>
              <a:t>Соболев.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Кооперация</a:t>
            </a:r>
            <a:r>
              <a:rPr lang="ru-RU" sz="2400" dirty="0">
                <a:latin typeface="Georgia" pitchFamily="18" charset="0"/>
              </a:rPr>
              <a:t>: экономические исследования в русском зарубежье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rmAutofit lnSpcReduction="10000"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На основе анализа концепций развития кооперативной мысли русского зарубежья раскрываются подходы к интерпретациям кооперативных организаций, дающие возможность научного объяснения сущности кооперации, ее роли и места в социально-экономическом развитии. Рассмотрение кооперации как экономической формы, анализ ее поведения в разных условиях раскрывает ее природу, позволяет уяснить, как работают современные кооперативы в их многообразии и внутренней сложности.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05" y="1624082"/>
            <a:ext cx="3245740" cy="433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8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472896" cy="1231661"/>
          </a:xfrm>
          <a:solidFill>
            <a:srgbClr val="FAFAFA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Georgia" pitchFamily="18" charset="0"/>
              </a:rPr>
              <a:t>С.А. Карелина, И.В. </a:t>
            </a:r>
            <a:r>
              <a:rPr lang="ru-RU" sz="3200" dirty="0" smtClean="0">
                <a:latin typeface="Georgia" pitchFamily="18" charset="0"/>
              </a:rPr>
              <a:t>Фролов.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Банкротство </a:t>
            </a:r>
            <a:r>
              <a:rPr lang="ru-RU" sz="3200" dirty="0">
                <a:latin typeface="Georgia" pitchFamily="18" charset="0"/>
              </a:rPr>
              <a:t>страховых организаций</a:t>
            </a:r>
          </a:p>
        </p:txBody>
      </p:sp>
      <p:sp>
        <p:nvSpPr>
          <p:cNvPr id="6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92500" lnSpcReduction="10000"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Книга посвящена исследованию введенных Федеральным законом от 23.06.2016 №222-ФЗ новелл о банкротстве страховых организаций. На основе комплексных научных изысканий проводится как теоретический анализ основных положений института несостоятельности (банкротства) Российской Федерации, так и отдельных аспектов банкротства финансовых организаций, к которым отнесены страховые организации. Особое внимание уделено условиям и специфике финансовой несостоятельности страховщиков на страховом рынке и факторам, способствующим этому. Законодательство приведено на 01 мая 2018г.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72" y="1610436"/>
            <a:ext cx="3259786" cy="43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0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472896" cy="1231661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Georgia" pitchFamily="18" charset="0"/>
              </a:rPr>
              <a:t>С.А. Карелина, И.В. </a:t>
            </a:r>
            <a:r>
              <a:rPr lang="ru-RU" sz="2800" dirty="0" smtClean="0">
                <a:latin typeface="Georgia" pitchFamily="18" charset="0"/>
              </a:rPr>
              <a:t>Фролов.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Банкротство </a:t>
            </a:r>
            <a:r>
              <a:rPr lang="ru-RU" sz="2400" dirty="0">
                <a:latin typeface="Georgia" pitchFamily="18" charset="0"/>
              </a:rPr>
              <a:t>застройщика: теория и практика </a:t>
            </a:r>
            <a:r>
              <a:rPr lang="ru-RU" sz="2400" dirty="0" err="1">
                <a:latin typeface="Georgia" pitchFamily="18" charset="0"/>
              </a:rPr>
              <a:t>правоприменения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77500" lnSpcReduction="20000"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Настоящая монография посвящена исследованию введенных Федеральным законом от 29 июля 2017 г. № 218-ФЗ «О публично-правовой компании по защите прав граждан – участников долевого строительства при несостоятельности (банкротстве) застройщиков и о внесении изменений в отдельные законодательные акты Российской Федерации» с 01 января 2018 года новелл о банкротстве организаций в сфере строительства. На основе комплексных научных исследований приводится теоретический анализ основных положений института несостоятельности (банкротства) Российской Федерации и отдельных аспектов финансовой несостоятельности организаций, осуществляющих деятельность в сфере строительства и получивших статус застройщика. Законодательство приведено по состоянию на 01 мая 2018 г.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54" y="1569492"/>
            <a:ext cx="3388476" cy="45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2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472896" cy="1231661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Georgia" pitchFamily="18" charset="0"/>
              </a:rPr>
              <a:t>Э. Г. </a:t>
            </a:r>
            <a:r>
              <a:rPr lang="ru-RU" sz="2800" dirty="0" err="1" smtClean="0">
                <a:latin typeface="Georgia" pitchFamily="18" charset="0"/>
              </a:rPr>
              <a:t>Дадян</a:t>
            </a:r>
            <a:r>
              <a:rPr lang="ru-RU" sz="2800" dirty="0" smtClean="0">
                <a:latin typeface="Georgia" pitchFamily="18" charset="0"/>
              </a:rPr>
              <a:t>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 </a:t>
            </a:r>
            <a:r>
              <a:rPr lang="ru-RU" sz="2800" dirty="0">
                <a:latin typeface="Georgia" pitchFamily="18" charset="0"/>
              </a:rPr>
              <a:t>поисках новых моделей финансового рынка и образовательной деятельности</a:t>
            </a:r>
          </a:p>
        </p:txBody>
      </p:sp>
      <p:sp>
        <p:nvSpPr>
          <p:cNvPr id="6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2000" dirty="0">
                <a:latin typeface="Georgia" pitchFamily="18" charset="0"/>
              </a:rPr>
              <a:t>Монография представляет собой научный труд, посвященный проблемам перехода Финансового университета в новое качество – категорию исследовательского университета. Рассматриваются направления совершенствования образовательного процесса в соответствии с требованиями, предъявляемыми к вузам исследовательского типа. Представлены научные разработки проблемных вопросов финансовой деятельности в целях стимулирования экономического роста.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26" y="1624084"/>
            <a:ext cx="3134465" cy="43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8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472896" cy="1231661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Georgia" pitchFamily="18" charset="0"/>
              </a:rPr>
              <a:t>Психофизиология эмоций и эмоционального напряжения </a:t>
            </a:r>
            <a:r>
              <a:rPr lang="ru-RU" sz="2800" dirty="0" smtClean="0">
                <a:latin typeface="Georgia" pitchFamily="18" charset="0"/>
              </a:rPr>
              <a:t>студентов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(под </a:t>
            </a:r>
            <a:r>
              <a:rPr lang="ru-RU" sz="2800" dirty="0">
                <a:latin typeface="Georgia" pitchFamily="18" charset="0"/>
              </a:rPr>
              <a:t>ред. проф. Е.А. </a:t>
            </a:r>
            <a:r>
              <a:rPr lang="ru-RU" sz="2800" dirty="0" smtClean="0">
                <a:latin typeface="Georgia" pitchFamily="18" charset="0"/>
              </a:rPr>
              <a:t>Юматова)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92500"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В монографии представлены современные знания о системной организации психической деятельности мозга. Описана динамическая теория эмоций, наиболее полно раскрывающая происхождение, биологическую роль и участие эмоций в целенаправленном поведении. Всесторонне рассмотрено психофизиологическое состояние студентов во время учебного процесса</a:t>
            </a:r>
            <a:r>
              <a:rPr lang="ru-RU" dirty="0"/>
              <a:t>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22" y="1624083"/>
            <a:ext cx="3141976" cy="4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57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449391" y="1117979"/>
            <a:ext cx="5007213" cy="462204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alpha val="3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3295" y="2396584"/>
            <a:ext cx="5579409" cy="187660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itchFamily="18" charset="0"/>
              </a:rPr>
              <a:t>НАУЧНАЯ БИБЛИОТЕКА НГУЭУ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1896" y="6178623"/>
            <a:ext cx="5579409" cy="48587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УЛ. КАМЕНСКАЯ, 52, КАБ. 3-107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84695" y="781334"/>
            <a:ext cx="5736610" cy="5295332"/>
          </a:xfrm>
          <a:prstGeom prst="ellipse">
            <a:avLst/>
          </a:prstGeom>
          <a:noFill/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254532" cy="1231661"/>
          </a:xfrm>
          <a:solidFill>
            <a:srgbClr val="FAFAFA">
              <a:alpha val="80000"/>
            </a:srgbClr>
          </a:solidFill>
        </p:spPr>
        <p:txBody>
          <a:bodyPr/>
          <a:lstStyle/>
          <a:p>
            <a:r>
              <a:rPr lang="ru-RU" dirty="0">
                <a:latin typeface="Georgia" pitchFamily="18" charset="0"/>
              </a:rPr>
              <a:t>Формирование механизма управления территориальным развитием.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/>
          <a:lstStyle/>
          <a:p>
            <a:pPr marL="0" indent="0" algn="just">
              <a:buNone/>
            </a:pPr>
            <a:r>
              <a:rPr lang="ru-RU" dirty="0">
                <a:latin typeface="Georgia" pitchFamily="18" charset="0"/>
              </a:rPr>
              <a:t>Рассмотрены методологические аспекты и ключевые факторы экономического роста (инновации, инвестиции, человеческий капитал), а также связанные с ними механизмы формирования эффективных управленческих решений по наращиванию потенциала территориального развития.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11" y="1555843"/>
            <a:ext cx="3096481" cy="447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9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254532" cy="1231661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Georgia" pitchFamily="18" charset="0"/>
              </a:rPr>
              <a:t>О.О. </a:t>
            </a:r>
            <a:r>
              <a:rPr lang="ru-RU" sz="2800" dirty="0" err="1" smtClean="0">
                <a:latin typeface="Georgia" pitchFamily="18" charset="0"/>
              </a:rPr>
              <a:t>Комолов</a:t>
            </a:r>
            <a:r>
              <a:rPr lang="ru-RU" sz="2800" dirty="0" smtClean="0">
                <a:latin typeface="Georgia" pitchFamily="18" charset="0"/>
              </a:rPr>
              <a:t>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Монополизация </a:t>
            </a:r>
            <a:r>
              <a:rPr lang="ru-RU" sz="2800" dirty="0">
                <a:latin typeface="Georgia" pitchFamily="18" charset="0"/>
              </a:rPr>
              <a:t>как фактор кризисных процессов и трансформации современной рыночной экономики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55600" algn="just">
              <a:buNone/>
            </a:pPr>
            <a:r>
              <a:rPr lang="ru-RU" sz="1600" dirty="0">
                <a:latin typeface="Georgia" pitchFamily="18" charset="0"/>
              </a:rPr>
              <a:t>Работа посвящена исследованию монополистических тенденций в современной экономике. Автор убедительно доказывает, что монополизация представляет собой объективную тенденцию в развитии современного капитализма. Эта тенденция выходит за рамки национальных экономик, способствуя углублению глобальных рисков, провоцируя кризисы и подчиняя общество интересам крупного капитала. Сформулировано положение о </a:t>
            </a:r>
            <a:r>
              <a:rPr lang="ru-RU" sz="1600" dirty="0" err="1">
                <a:latin typeface="Georgia" pitchFamily="18" charset="0"/>
              </a:rPr>
              <a:t>социоальтерации</a:t>
            </a:r>
            <a:r>
              <a:rPr lang="ru-RU" sz="1600" dirty="0">
                <a:latin typeface="Georgia" pitchFamily="18" charset="0"/>
              </a:rPr>
              <a:t>, которая представляет собой процесс вытеснения рыночных отношений из современной экономики, проявляющейся в развитии и повышении в ней доли нерыночных элементов под воздействием </a:t>
            </a:r>
            <a:r>
              <a:rPr lang="ru-RU" sz="1600" dirty="0" err="1">
                <a:latin typeface="Georgia" pitchFamily="18" charset="0"/>
              </a:rPr>
              <a:t>моноплизации</a:t>
            </a:r>
            <a:r>
              <a:rPr lang="ru-RU" sz="1600" dirty="0" smtClean="0">
                <a:latin typeface="Georgia" pitchFamily="18" charset="0"/>
              </a:rPr>
              <a:t>.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9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40" y="1651379"/>
            <a:ext cx="3104705" cy="43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7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254532" cy="1231661"/>
          </a:xfrm>
          <a:solidFill>
            <a:srgbClr val="FAFAFA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atin typeface="Georgia" pitchFamily="18" charset="0"/>
              </a:rPr>
              <a:t>С.В. Яремчук, Е.Ф. </a:t>
            </a:r>
            <a:r>
              <a:rPr lang="ru-RU" dirty="0" err="1" smtClean="0">
                <a:latin typeface="Georgia" pitchFamily="18" charset="0"/>
              </a:rPr>
              <a:t>Новгородова</a:t>
            </a:r>
            <a:r>
              <a:rPr lang="ru-RU" dirty="0" smtClean="0">
                <a:latin typeface="Georgia" pitchFamily="18" charset="0"/>
              </a:rPr>
              <a:t>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Саморазвитие </a:t>
            </a:r>
            <a:r>
              <a:rPr lang="ru-RU" dirty="0">
                <a:latin typeface="Georgia" pitchFamily="18" charset="0"/>
              </a:rPr>
              <a:t>и субъективное благополучие современной молодежи.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1400" dirty="0">
                <a:latin typeface="Georgia" pitchFamily="18" charset="0"/>
              </a:rPr>
              <a:t>В монографии предпринята попытка исследовать сущность саморазвития, проанализировать его компоненты и факторы детерминации. В качестве основных тенденций саморазвития рассматриваются самосовершенствование (в своей крайней форме достигающее </a:t>
            </a:r>
            <a:r>
              <a:rPr lang="ru-RU" sz="1400" dirty="0" err="1">
                <a:latin typeface="Georgia" pitchFamily="18" charset="0"/>
              </a:rPr>
              <a:t>перфекционизма</a:t>
            </a:r>
            <a:r>
              <a:rPr lang="ru-RU" sz="1400" dirty="0">
                <a:latin typeface="Georgia" pitchFamily="18" charset="0"/>
              </a:rPr>
              <a:t>) и </a:t>
            </a:r>
            <a:r>
              <a:rPr lang="ru-RU" sz="1400" dirty="0" err="1">
                <a:latin typeface="Georgia" pitchFamily="18" charset="0"/>
              </a:rPr>
              <a:t>самопринятие</a:t>
            </a:r>
            <a:r>
              <a:rPr lang="ru-RU" sz="1400" dirty="0">
                <a:latin typeface="Georgia" pitchFamily="18" charset="0"/>
              </a:rPr>
              <a:t>. Обобщены эмпирические исследования саморазвития современной молодежи; проведен сравнительный анализ существующих теоретических подходов к проблеме. Субъективное благополучие трактуется как компонент системы регуляции саморазвития личности, обеспечивающий обратную связь и побуждающий человека к </a:t>
            </a:r>
            <a:r>
              <a:rPr lang="ru-RU" sz="1400" dirty="0" err="1">
                <a:latin typeface="Georgia" pitchFamily="18" charset="0"/>
              </a:rPr>
              <a:t>самоизменению</a:t>
            </a:r>
            <a:r>
              <a:rPr lang="ru-RU" sz="1400" dirty="0">
                <a:latin typeface="Georgia" pitchFamily="18" charset="0"/>
              </a:rPr>
              <a:t>.</a:t>
            </a: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1400" dirty="0">
                <a:latin typeface="Georgia" pitchFamily="18" charset="0"/>
              </a:rPr>
              <a:t>Имеется приложение, в котором детально описаны различные методики диагностики </a:t>
            </a:r>
            <a:r>
              <a:rPr lang="ru-RU" sz="1400" dirty="0" err="1">
                <a:latin typeface="Georgia" pitchFamily="18" charset="0"/>
              </a:rPr>
              <a:t>перфекционизма</a:t>
            </a:r>
            <a:r>
              <a:rPr lang="ru-RU" sz="1400" dirty="0">
                <a:latin typeface="Georgia" pitchFamily="18" charset="0"/>
              </a:rPr>
              <a:t>, </a:t>
            </a:r>
            <a:r>
              <a:rPr lang="ru-RU" sz="1400" dirty="0" err="1">
                <a:latin typeface="Georgia" pitchFamily="18" charset="0"/>
              </a:rPr>
              <a:t>самопринятия</a:t>
            </a:r>
            <a:r>
              <a:rPr lang="ru-RU" sz="1400" dirty="0">
                <a:latin typeface="Georgia" pitchFamily="18" charset="0"/>
              </a:rPr>
              <a:t> и субъективного благополучия.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10" y="1610432"/>
            <a:ext cx="3091057" cy="428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3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254532" cy="1231661"/>
          </a:xfrm>
          <a:solidFill>
            <a:srgbClr val="FAFAFA">
              <a:alpha val="80000"/>
            </a:srgbClr>
          </a:solidFill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Величко М.В., Ефимов В.А., </a:t>
            </a:r>
            <a:r>
              <a:rPr lang="ru-RU" dirty="0" err="1" smtClean="0">
                <a:latin typeface="Georgia" pitchFamily="18" charset="0"/>
              </a:rPr>
              <a:t>Зазнобин</a:t>
            </a:r>
            <a:r>
              <a:rPr lang="ru-RU" dirty="0" smtClean="0">
                <a:latin typeface="Georgia" pitchFamily="18" charset="0"/>
              </a:rPr>
              <a:t> В.М. Экономика инновационного развития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1100" dirty="0">
                <a:latin typeface="Georgia" pitchFamily="18" charset="0"/>
              </a:rPr>
              <a:t>В книге с позиций методологии достаточно общей теории управления (ДОТУ) рассмотрена проблематика государственного управления экономическим обеспечением развития с учетом взаимодействия социально-экономической системы государства с биосферой и ноосферой планеты. Показана невозможность общественного развития и реализации Концепции устойчивого развития, принятой ООН в 1992 г., на основе либерально-рыночной экономической модели. Показана нравственно-этическая обусловленность социолого-экономических теорий.</a:t>
            </a: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1100" dirty="0">
                <a:latin typeface="Georgia" pitchFamily="18" charset="0"/>
              </a:rPr>
              <a:t>На основе методологии ДОТУ и организационно-технологического подхода к анализу функционирования социально-экономической системы государства дана управленческая интерпретация компонент балансовых моделей и указаны подходы к обеспечению метрологической состоятельности балансовых моделей. Показаны возможности макроэкономического управления посредством кредитно-финансовой системы. Рассмотрена проблематика порождения обществом запросов на потребление продукции и природных благ.</a:t>
            </a: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1100" dirty="0">
                <a:latin typeface="Georgia" pitchFamily="18" charset="0"/>
              </a:rPr>
              <a:t>На основе методологии ДОТУ рассмотрена проблематика обеспечения экономической безопасности государства и общества в их развитии в гармонии с природной средой. Изложены основы философии государственного планирования природно-общественно-экономического развития и государственного управления макроуровня в процессе реализации планов. С методологических позиций ДОТУ научно-технический прогресс представлен как сетевой случайный саморазвивающийся  процесс и рассмотрены возможности стимулирования его течения государством</a:t>
            </a:r>
            <a:r>
              <a:rPr lang="ru-RU" sz="1100" dirty="0" smtClean="0">
                <a:latin typeface="Georgia" pitchFamily="18" charset="0"/>
              </a:rPr>
              <a:t>.</a:t>
            </a:r>
            <a:endParaRPr lang="ru-RU" sz="1100" dirty="0">
              <a:latin typeface="Georgia" pitchFamily="18" charset="0"/>
            </a:endParaRPr>
          </a:p>
        </p:txBody>
      </p:sp>
      <p:sp>
        <p:nvSpPr>
          <p:cNvPr id="9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32" y="1542197"/>
            <a:ext cx="3239864" cy="459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3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254532" cy="1231661"/>
          </a:xfrm>
          <a:solidFill>
            <a:srgbClr val="FAFAFA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В.С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smtClean="0">
                <a:latin typeface="Georgia" pitchFamily="18" charset="0"/>
              </a:rPr>
              <a:t>Плотников, </a:t>
            </a:r>
            <a:r>
              <a:rPr lang="ru-RU" dirty="0">
                <a:latin typeface="Georgia" pitchFamily="18" charset="0"/>
              </a:rPr>
              <a:t>О.В. </a:t>
            </a:r>
            <a:r>
              <a:rPr lang="ru-RU" dirty="0" smtClean="0">
                <a:latin typeface="Georgia" pitchFamily="18" charset="0"/>
              </a:rPr>
              <a:t>Плотникова.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Объединение </a:t>
            </a:r>
            <a:r>
              <a:rPr lang="ru-RU" dirty="0">
                <a:latin typeface="Georgia" pitchFamily="18" charset="0"/>
              </a:rPr>
              <a:t>бизнеса и консолидированная финансовая отчетность.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92500" lnSpcReduction="20000"/>
          </a:bodyPr>
          <a:lstStyle/>
          <a:p>
            <a:pPr marL="0" indent="355600" algn="just">
              <a:buNone/>
            </a:pPr>
            <a:r>
              <a:rPr lang="ru-RU" dirty="0">
                <a:latin typeface="Georgia" pitchFamily="18" charset="0"/>
              </a:rPr>
              <a:t>Исследуются закономерности и перспективы развития одного из сложных направлений в деятельности профессиональных бухгалтеров – процессы учетного отражения сделок по объединению бизнеса и формированию консолидированной финансовой отчетности. Предлагается новая парадигма модели бизнес-учета, обеспечивающая отражение бизнес-процессов – процессов объединения бизнеса, и на ее основе формирование вступительной консолидированной финансовой отчетности. Приводятся предложения по разработке модели консолидированного учета, обеспечивающей формирование текущей консолидированной отчетности.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33" y="1678675"/>
            <a:ext cx="3071544" cy="43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254532" cy="1231661"/>
          </a:xfrm>
          <a:solidFill>
            <a:srgbClr val="FAFAFA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atin typeface="Georgia" pitchFamily="18" charset="0"/>
              </a:rPr>
              <a:t>О.Р. </a:t>
            </a:r>
            <a:r>
              <a:rPr lang="ru-RU" dirty="0" smtClean="0">
                <a:latin typeface="Georgia" pitchFamily="18" charset="0"/>
              </a:rPr>
              <a:t>Кондрашова.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Управленческий </a:t>
            </a:r>
            <a:r>
              <a:rPr lang="ru-RU" dirty="0">
                <a:latin typeface="Georgia" pitchFamily="18" charset="0"/>
              </a:rPr>
              <a:t>учет и отчетность по сегментам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/>
          <a:lstStyle/>
          <a:p>
            <a:pPr marL="0" indent="355600" algn="just">
              <a:buNone/>
            </a:pPr>
            <a:r>
              <a:rPr lang="ru-RU" dirty="0">
                <a:latin typeface="Georgia" pitchFamily="18" charset="0"/>
              </a:rPr>
              <a:t>В монографии рассмотрены теоретические основы управленческого учета в организациях с </a:t>
            </a:r>
            <a:r>
              <a:rPr lang="ru-RU" dirty="0" err="1">
                <a:latin typeface="Georgia" pitchFamily="18" charset="0"/>
              </a:rPr>
              <a:t>многосегментной</a:t>
            </a:r>
            <a:r>
              <a:rPr lang="ru-RU" dirty="0">
                <a:latin typeface="Georgia" pitchFamily="18" charset="0"/>
              </a:rPr>
              <a:t> экономикой на примере потребительских обществ, предложена концептуальная модель управленческого учета по сегментам. Описана методика сегментного учета, предполагающая формирование информации по центрам ответственности для отражения информации по сегментам в бухгалтерской отчетности организации.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37" y="1624083"/>
            <a:ext cx="3197507" cy="45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1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254532" cy="1231661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Georgia" pitchFamily="18" charset="0"/>
              </a:rPr>
              <a:t>А.А. </a:t>
            </a:r>
            <a:r>
              <a:rPr lang="ru-RU" sz="2800" dirty="0" smtClean="0">
                <a:latin typeface="Georgia" pitchFamily="18" charset="0"/>
              </a:rPr>
              <a:t>Медведь.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Институты </a:t>
            </a:r>
            <a:r>
              <a:rPr lang="ru-RU" sz="2800" dirty="0">
                <a:latin typeface="Georgia" pitchFamily="18" charset="0"/>
              </a:rPr>
              <a:t>в качестве факторов инвестиционного процесса в экономике Российской Федерации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92500" lnSpcReduction="10000"/>
          </a:bodyPr>
          <a:lstStyle/>
          <a:p>
            <a:pPr marL="0" indent="355600" algn="just">
              <a:buNone/>
            </a:pPr>
            <a:r>
              <a:rPr lang="ru-RU" dirty="0">
                <a:latin typeface="Georgia" pitchFamily="18" charset="0"/>
              </a:rPr>
              <a:t>В монографии раскрывается роль институтов в организации поступательного инвестиционного процесса в национальной экономике. Анализируется воздействие формальных и неформальных норм на процесс капиталовложений. Исследуется влияние международных институтов на направление движения капиталов. В монографии содержатся выводы и рекомендации касательно осуществления государственной политики капиталовложений в общественный сектор национальной экономики и создания условий для частного внутреннего и международного инвестиционного процесса.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1624083"/>
            <a:ext cx="3170047" cy="44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1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03367" y="255945"/>
            <a:ext cx="9254532" cy="1231661"/>
          </a:xfrm>
          <a:solidFill>
            <a:srgbClr val="FAFAFA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Georgia" pitchFamily="18" charset="0"/>
              </a:rPr>
              <a:t>Управление персоналом в России: 100 лет после революции (под ред. проф. И.Б. </a:t>
            </a:r>
            <a:r>
              <a:rPr lang="ru-RU" sz="2800" dirty="0" err="1">
                <a:latin typeface="Georgia" pitchFamily="18" charset="0"/>
              </a:rPr>
              <a:t>Дураковой</a:t>
            </a:r>
            <a:r>
              <a:rPr lang="ru-RU" sz="2800" dirty="0">
                <a:latin typeface="Georgia" pitchFamily="18" charset="0"/>
              </a:rPr>
              <a:t>) </a:t>
            </a:r>
            <a:r>
              <a:rPr lang="en-US" sz="2800" dirty="0">
                <a:latin typeface="Georgia" pitchFamily="18" charset="0"/>
              </a:rPr>
              <a:t>[</a:t>
            </a:r>
            <a:r>
              <a:rPr lang="ru-RU" sz="2800" dirty="0">
                <a:latin typeface="Georgia" pitchFamily="18" charset="0"/>
              </a:rPr>
              <a:t>книга 5</a:t>
            </a:r>
            <a:r>
              <a:rPr lang="en-US" sz="2800" dirty="0">
                <a:latin typeface="Georgia" pitchFamily="18" charset="0"/>
              </a:rPr>
              <a:t>]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10527" y="1484431"/>
            <a:ext cx="4402416" cy="4752596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85000" lnSpcReduction="20000"/>
          </a:bodyPr>
          <a:lstStyle/>
          <a:p>
            <a:pPr marL="0" indent="355600" algn="just">
              <a:buNone/>
            </a:pPr>
            <a:r>
              <a:rPr lang="ru-RU" dirty="0">
                <a:latin typeface="Georgia" pitchFamily="18" charset="0"/>
              </a:rPr>
              <a:t>В монографии освещены результаты исследования эволюции становления российской модели и научной школы управления персоналом. В содержании книги рассмотрены вопросы качества жизни и ценности труда россиян; влияния на работу с персоналом государственной политики, включая экономику, образование, трудовое право и религиозную составляющую. Рассмотрены проблемы надежности работника и его возможных зависимостей, а также новые аспекты кадровой деятельности: введение системы квалификаций, формирование актуальных моделей институционализации работы с персоналом, внедрение в арсенал ее методов цифровых технологий. Исследован вклад отдельных ученых в становление кадровой деятельности в России.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half" idx="2"/>
          </p:nvPr>
        </p:nvSpPr>
        <p:spPr>
          <a:xfrm>
            <a:off x="204716" y="6237028"/>
            <a:ext cx="9280477" cy="444903"/>
          </a:xfrm>
          <a:solidFill>
            <a:srgbClr val="FAFAFA">
              <a:alpha val="80000"/>
            </a:srgbClr>
          </a:solidFill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Место хранения: Читальный зал учебной литературы.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33" y="1542196"/>
            <a:ext cx="3137452" cy="44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96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1471</Words>
  <Application>Microsoft Office PowerPoint</Application>
  <PresentationFormat>Лист A4 (210x297 мм)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МОНОГРАФИИ новые поступления</vt:lpstr>
      <vt:lpstr>Формирование механизма управления территориальным развитием.</vt:lpstr>
      <vt:lpstr>О.О. Комолов. Монополизация как фактор кризисных процессов и трансформации современной рыночной экономики</vt:lpstr>
      <vt:lpstr>С.В. Яремчук, Е.Ф. Новгородова. Саморазвитие и субъективное благополучие современной молодежи.</vt:lpstr>
      <vt:lpstr>Величко М.В., Ефимов В.А., Зазнобин В.М. Экономика инновационного развития</vt:lpstr>
      <vt:lpstr>В.С. Плотников, О.В. Плотникова. Объединение бизнеса и консолидированная финансовая отчетность.</vt:lpstr>
      <vt:lpstr>О.Р. Кондрашова. Управленческий учет и отчетность по сегментам</vt:lpstr>
      <vt:lpstr>А.А. Медведь. Институты в качестве факторов инвестиционного процесса в экономике Российской Федерации</vt:lpstr>
      <vt:lpstr>Управление персоналом в России: 100 лет после революции (под ред. проф. И.Б. Дураковой) [книга 5]</vt:lpstr>
      <vt:lpstr>В.А. Москвин. Инвестиционные проекты в мире социальных систем</vt:lpstr>
      <vt:lpstr>Ю. Д. Красовский. Рефлексивная педагогика вуза</vt:lpstr>
      <vt:lpstr>А.Я. Кибанов, М.В. Ловчева, Т.В.Лукьянова Реализация молодежной политики в Российской Федерации</vt:lpstr>
      <vt:lpstr>А.В. Соболев. Кооперация: экономические исследования в русском зарубежье</vt:lpstr>
      <vt:lpstr>С.А. Карелина, И.В. Фролов. Банкротство страховых организаций</vt:lpstr>
      <vt:lpstr>С.А. Карелина, И.В. Фролов. Банкротство застройщика: теория и практика правоприменения</vt:lpstr>
      <vt:lpstr>Э. Г. Дадян. В поисках новых моделей финансового рынка и образовательной деятельности</vt:lpstr>
      <vt:lpstr>Психофизиология эмоций и эмоционального напряжения студентов (под ред. проф. Е.А. Юматова)</vt:lpstr>
      <vt:lpstr>НАУЧНАЯ БИБЛИОТЕКА НГУЭУ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Галкин Никита Игоревич</cp:lastModifiedBy>
  <cp:revision>53</cp:revision>
  <dcterms:created xsi:type="dcterms:W3CDTF">2014-11-21T11:00:06Z</dcterms:created>
  <dcterms:modified xsi:type="dcterms:W3CDTF">2018-10-08T03:15:51Z</dcterms:modified>
</cp:coreProperties>
</file>