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8" r:id="rId3"/>
    <p:sldId id="257" r:id="rId4"/>
    <p:sldId id="259" r:id="rId5"/>
    <p:sldId id="262" r:id="rId6"/>
    <p:sldId id="261" r:id="rId7"/>
    <p:sldId id="258" r:id="rId8"/>
    <p:sldId id="266" r:id="rId9"/>
    <p:sldId id="260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624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sdo.nsuem.ru/local/crw/index.php?cid=6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sdo.nsuem.ru/local/crw/index.php?cid=66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sdo.nsuem.ru/local/crw/index.php?cid=66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hyperlink" Target="http://sdo.nsuem.ru/local/crw/index.php?cid=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653747" y="1308315"/>
            <a:ext cx="6331227" cy="1876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eorgia" pitchFamily="18" charset="0"/>
              </a:rPr>
              <a:t>Книги издательства НГУЭУ</a:t>
            </a:r>
            <a:endParaRPr lang="ru-RU" sz="6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eorgia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993776" y="4040830"/>
            <a:ext cx="5150224" cy="48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eorgia" pitchFamily="18" charset="0"/>
              </a:rPr>
              <a:t>Сентябрь </a:t>
            </a:r>
            <a:r>
              <a:rPr lang="ru-RU" sz="4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eorgia" pitchFamily="18" charset="0"/>
              </a:rPr>
              <a:t>2018</a:t>
            </a:r>
            <a:endParaRPr lang="ru-RU" sz="4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497" y="1789889"/>
            <a:ext cx="6836735" cy="2760845"/>
          </a:xfrm>
          <a:solidFill>
            <a:srgbClr val="FAFAFA">
              <a:alpha val="80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dirty="0">
                <a:latin typeface="Georgia" pitchFamily="18" charset="0"/>
              </a:rPr>
              <a:t>ПРЕДСТАВЛЕННАЯ ЛИТЕРАТУРА ДОСТУПНА В РЕЖИМЕ </a:t>
            </a:r>
            <a:r>
              <a:rPr lang="en-US" dirty="0">
                <a:latin typeface="Georgia" pitchFamily="18" charset="0"/>
              </a:rPr>
              <a:t>ON-LINE </a:t>
            </a:r>
            <a:r>
              <a:rPr lang="ru-RU" dirty="0">
                <a:latin typeface="Georgia" pitchFamily="18" charset="0"/>
              </a:rPr>
              <a:t>В 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  <a:hlinkClick r:id="rId4"/>
              </a:rPr>
              <a:t>ЭБС НГУЭУ</a:t>
            </a:r>
            <a:r>
              <a:rPr lang="ru-RU" dirty="0" smtClean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04" y="237535"/>
            <a:ext cx="8410353" cy="1187227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000" dirty="0">
                <a:latin typeface="Georgia" pitchFamily="18" charset="0"/>
              </a:rPr>
              <a:t>А.В. Новиков, И.Я. </a:t>
            </a:r>
            <a:r>
              <a:rPr lang="ru-RU" sz="2000" dirty="0" smtClean="0">
                <a:latin typeface="Georgia" pitchFamily="18" charset="0"/>
              </a:rPr>
              <a:t>Новикова.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Институты</a:t>
            </a:r>
            <a:r>
              <a:rPr lang="ru-RU" sz="2000" dirty="0">
                <a:latin typeface="Georgia" pitchFamily="18" charset="0"/>
              </a:rPr>
              <a:t>, сегменты и инструменты финансового </a:t>
            </a:r>
            <a:r>
              <a:rPr lang="ru-RU" sz="2000" dirty="0" smtClean="0">
                <a:latin typeface="Georgia" pitchFamily="18" charset="0"/>
              </a:rPr>
              <a:t>рынка.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Учебное </a:t>
            </a:r>
            <a:r>
              <a:rPr lang="ru-RU" sz="2000" dirty="0">
                <a:latin typeface="Georgia" pitchFamily="18" charset="0"/>
              </a:rPr>
              <a:t>пособие.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691" y="1421588"/>
            <a:ext cx="3845332" cy="4651220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1950" algn="just">
              <a:buNone/>
            </a:pPr>
            <a:r>
              <a:rPr lang="ru-RU" sz="1600" dirty="0">
                <a:latin typeface="Georgia" pitchFamily="18" charset="0"/>
              </a:rPr>
              <a:t>Институциональная структура финансового рынка рассматривается с позиций его основных участников: эмитентов, инвесторов, финансовых посредников, институтов инфраструктуры и органов регулирования. Значительное внимание уделено сегментам финансового рынка: валютному и кредитному рынкам, рынкам ценных бумаг и производным финансовых инструментов (</a:t>
            </a:r>
            <a:r>
              <a:rPr lang="ru-RU" sz="1600" dirty="0" err="1">
                <a:latin typeface="Georgia" pitchFamily="18" charset="0"/>
              </a:rPr>
              <a:t>деривиативов</a:t>
            </a:r>
            <a:r>
              <a:rPr lang="ru-RU" sz="1600" dirty="0">
                <a:latin typeface="Georgia" pitchFamily="18" charset="0"/>
              </a:rPr>
              <a:t>), а так же основам формирования портфеля финансовых инструментов и методам их анализа.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11" y="1485379"/>
            <a:ext cx="3278257" cy="4470471"/>
          </a:xfr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04037" y="6072808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Georgia" pitchFamily="18" charset="0"/>
              </a:rPr>
              <a:t>Место хранения: Абонемент  учебной литературы, Читальный зал учебной </a:t>
            </a:r>
            <a:r>
              <a:rPr lang="ru-RU" sz="1800" dirty="0" smtClean="0">
                <a:latin typeface="Georgia" pitchFamily="18" charset="0"/>
              </a:rPr>
              <a:t>литературы</a:t>
            </a:r>
            <a:r>
              <a:rPr lang="ru-RU" sz="1800" dirty="0" smtClean="0">
                <a:latin typeface="Georgia" pitchFamily="18" charset="0"/>
              </a:rPr>
              <a:t>, </a:t>
            </a:r>
            <a:r>
              <a:rPr lang="ru-RU" sz="1800" dirty="0" smtClean="0">
                <a:latin typeface="Georgia" pitchFamily="18" charset="0"/>
                <a:hlinkClick r:id="rId5"/>
              </a:rPr>
              <a:t>ЭБС НГУЭУ</a:t>
            </a:r>
            <a:endParaRPr lang="ru-RU" sz="1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7713" y="365126"/>
            <a:ext cx="8567992" cy="1325563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000" dirty="0">
                <a:latin typeface="Georgia" pitchFamily="18" charset="0"/>
              </a:rPr>
              <a:t>Л.К. Бобров, А.С. Крылов, И.П. </a:t>
            </a:r>
            <a:r>
              <a:rPr lang="ru-RU" sz="2000" dirty="0" err="1">
                <a:latin typeface="Georgia" pitchFamily="18" charset="0"/>
              </a:rPr>
              <a:t>Медянкина</a:t>
            </a:r>
            <a:r>
              <a:rPr lang="ru-RU" sz="2000" dirty="0">
                <a:latin typeface="Georgia" pitchFamily="18" charset="0"/>
              </a:rPr>
              <a:t>, А.Л. </a:t>
            </a:r>
            <a:r>
              <a:rPr lang="ru-RU" sz="2000" dirty="0" smtClean="0">
                <a:latin typeface="Georgia" pitchFamily="18" charset="0"/>
              </a:rPr>
              <a:t>Осипов,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А.И</a:t>
            </a:r>
            <a:r>
              <a:rPr lang="ru-RU" sz="2000" dirty="0">
                <a:latin typeface="Georgia" pitchFamily="18" charset="0"/>
              </a:rPr>
              <a:t>. Пестунов, С.Н. Терещенко. </a:t>
            </a: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Управление </a:t>
            </a:r>
            <a:r>
              <a:rPr lang="ru-RU" sz="2000" dirty="0">
                <a:latin typeface="Georgia" pitchFamily="18" charset="0"/>
              </a:rPr>
              <a:t>бизнес-информацией: технологии обработки и </a:t>
            </a:r>
            <a:r>
              <a:rPr lang="ru-RU" sz="2000" dirty="0" smtClean="0">
                <a:latin typeface="Georgia" pitchFamily="18" charset="0"/>
              </a:rPr>
              <a:t>анализа. Учебное пособие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98175" y="1690577"/>
            <a:ext cx="4144616" cy="4382230"/>
          </a:xfrm>
          <a:solidFill>
            <a:srgbClr val="FAFAFA">
              <a:alpha val="80000"/>
            </a:srgbClr>
          </a:solidFill>
        </p:spPr>
        <p:txBody>
          <a:bodyPr anchor="ctr">
            <a:normAutofit fontScale="77500" lnSpcReduction="20000"/>
          </a:bodyPr>
          <a:lstStyle/>
          <a:p>
            <a:pPr marL="0" indent="357188" algn="just">
              <a:spcBef>
                <a:spcPts val="0"/>
              </a:spcBef>
              <a:buNone/>
            </a:pPr>
            <a:endParaRPr lang="ru-RU" dirty="0" smtClean="0">
              <a:latin typeface="Georgia" pitchFamily="18" charset="0"/>
            </a:endParaRPr>
          </a:p>
          <a:p>
            <a:pPr marL="0" indent="357188" algn="just"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Учебное </a:t>
            </a:r>
            <a:r>
              <a:rPr lang="ru-RU" dirty="0">
                <a:latin typeface="Georgia" pitchFamily="18" charset="0"/>
              </a:rPr>
              <a:t>пособие посвящено технологиям обработки и анализа бизнес-информации и её использованию в решении практических задач предприятий и организаций. Пособие ориентировано на программы дополнительного ИКТ-образования, предусматривающие подготовку специалистов, обладающих компетенциями уровня менеджера/ведущего менеджера бизнес-информации и содержит три тематических модуля: «управление информационными ресурсами предприятия», «корпоративная информационная система как инструмент управления бизнес-информацией», «информационно-аналитическая обработка бизнес информации».</a:t>
            </a:r>
          </a:p>
          <a:p>
            <a:pPr marL="0" indent="357188" algn="just">
              <a:spcBef>
                <a:spcPts val="0"/>
              </a:spcBef>
              <a:buNone/>
            </a:pPr>
            <a:r>
              <a:rPr lang="ru-RU" dirty="0">
                <a:latin typeface="Georgia" pitchFamily="18" charset="0"/>
              </a:rPr>
              <a:t>Учебное пособие обобщает опыт, полученный в рамках Европейского проекта по программе </a:t>
            </a:r>
            <a:r>
              <a:rPr lang="en-US" dirty="0">
                <a:latin typeface="Georgia" pitchFamily="18" charset="0"/>
              </a:rPr>
              <a:t>Tempus</a:t>
            </a:r>
            <a:r>
              <a:rPr lang="ru-RU" dirty="0">
                <a:latin typeface="Georgia" pitchFamily="18" charset="0"/>
              </a:rPr>
              <a:t>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41" y="1766060"/>
            <a:ext cx="3013350" cy="4237174"/>
          </a:xfr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297712" y="6072808"/>
            <a:ext cx="8382461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Georgia" pitchFamily="18" charset="0"/>
              </a:rPr>
              <a:t>Место хранения: Абонемент  учебной литературы, Читальный зал учебной литературы</a:t>
            </a:r>
            <a:endParaRPr lang="ru-RU" sz="1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111" y="365126"/>
            <a:ext cx="8548809" cy="1102167"/>
          </a:xfrm>
          <a:solidFill>
            <a:srgbClr val="FAFAFA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ru-RU" sz="2400" dirty="0">
                <a:latin typeface="Georgia" pitchFamily="18" charset="0"/>
              </a:rPr>
              <a:t>Т.А. </a:t>
            </a:r>
            <a:r>
              <a:rPr lang="ru-RU" sz="2400" dirty="0" smtClean="0">
                <a:latin typeface="Georgia" pitchFamily="18" charset="0"/>
              </a:rPr>
              <a:t>Филь.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Методология </a:t>
            </a:r>
            <a:r>
              <a:rPr lang="ru-RU" sz="2400" dirty="0">
                <a:latin typeface="Georgia" pitchFamily="18" charset="0"/>
              </a:rPr>
              <a:t>и методы психологических </a:t>
            </a:r>
            <a:r>
              <a:rPr lang="ru-RU" sz="2400" dirty="0" smtClean="0">
                <a:latin typeface="Georgia" pitchFamily="18" charset="0"/>
              </a:rPr>
              <a:t>исследований.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Учебное пособие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8112" y="1456660"/>
            <a:ext cx="3998074" cy="4616148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1950" algn="just">
              <a:buNone/>
            </a:pPr>
            <a:r>
              <a:rPr lang="ru-RU" sz="1600" dirty="0">
                <a:latin typeface="Georgia" pitchFamily="18" charset="0"/>
              </a:rPr>
              <a:t>В данном учебном пособии дается полная характеристика психологического исследования, рассматриваются основные закономерности научного познания, методологические принципы науки, применяемые при проведении </a:t>
            </a:r>
            <a:r>
              <a:rPr lang="ru-RU" sz="1600" dirty="0" err="1">
                <a:latin typeface="Georgia" pitchFamily="18" charset="0"/>
              </a:rPr>
              <a:t>частнонаучных</a:t>
            </a:r>
            <a:r>
              <a:rPr lang="ru-RU" sz="1600" dirty="0">
                <a:latin typeface="Georgia" pitchFamily="18" charset="0"/>
              </a:rPr>
              <a:t> психологических исследований. Представлена общая схема методики проведения исследования. Особое внимание уделяется характеристике эмпирических методов психологического исследования, процедурным особенностям их применения, способам анализа и оформления результатов психологического исследования.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94" y="1572853"/>
            <a:ext cx="3180390" cy="4326526"/>
          </a:xfr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308112" y="6072808"/>
            <a:ext cx="8372061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Georgia" pitchFamily="18" charset="0"/>
              </a:rPr>
              <a:t>Место хранения: Абонемент  учебной литературы, Читальный зал учебной литературы</a:t>
            </a:r>
            <a:endParaRPr lang="ru-RU" sz="1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112" y="365126"/>
            <a:ext cx="8601972" cy="1070269"/>
          </a:xfrm>
          <a:solidFill>
            <a:srgbClr val="FAFAFA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ru-RU" sz="2000" dirty="0">
                <a:latin typeface="Georgia" pitchFamily="18" charset="0"/>
              </a:rPr>
              <a:t>Е.А. </a:t>
            </a:r>
            <a:r>
              <a:rPr lang="ru-RU" sz="2000" dirty="0" err="1" smtClean="0">
                <a:latin typeface="Georgia" pitchFamily="18" charset="0"/>
              </a:rPr>
              <a:t>Мульгин</a:t>
            </a:r>
            <a:r>
              <a:rPr lang="ru-RU" sz="2000" dirty="0" smtClean="0">
                <a:latin typeface="Georgia" pitchFamily="18" charset="0"/>
              </a:rPr>
              <a:t>.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Самостоятельная </a:t>
            </a:r>
            <a:r>
              <a:rPr lang="ru-RU" sz="2000" dirty="0">
                <a:latin typeface="Georgia" pitchFamily="18" charset="0"/>
              </a:rPr>
              <a:t>подготовка студентов-борцов</a:t>
            </a:r>
            <a:r>
              <a:rPr lang="ru-RU" sz="2000" dirty="0" smtClean="0">
                <a:latin typeface="Georgia" pitchFamily="18" charset="0"/>
              </a:rPr>
              <a:t>.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Учебно-методическое </a:t>
            </a:r>
            <a:r>
              <a:rPr lang="ru-RU" sz="2000" dirty="0">
                <a:latin typeface="Georgia" pitchFamily="18" charset="0"/>
              </a:rPr>
              <a:t>пособие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8112" y="1435396"/>
            <a:ext cx="3827953" cy="4637412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1950" algn="just">
              <a:buNone/>
            </a:pPr>
            <a:r>
              <a:rPr lang="ru-RU" sz="1600" dirty="0">
                <a:latin typeface="Georgia" pitchFamily="18" charset="0"/>
              </a:rPr>
              <a:t>В учебно-методическом пособии на примере борьбы самбо излагаются основные сведения из теории и методики спортивной борьбы, позволяющие студентам-спортсменам любого стиля борьбы дополнительно самостоятельно тренироваться без вреда для здоровья. Помимо этого предлагаются рекомендации по эффективному совмещению учебы и тренировочной деятельности. Эти рекомендации будут полезны студентам-борцам общеобразовательных, </a:t>
            </a:r>
            <a:r>
              <a:rPr lang="ru-RU" sz="1600" dirty="0" err="1">
                <a:latin typeface="Georgia" pitchFamily="18" charset="0"/>
              </a:rPr>
              <a:t>среднеспециальных</a:t>
            </a:r>
            <a:r>
              <a:rPr lang="ru-RU" sz="1600" dirty="0">
                <a:latin typeface="Georgia" pitchFamily="18" charset="0"/>
              </a:rPr>
              <a:t> и высших учебных заведений, а также начинающим тренерам.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26" y="1482336"/>
            <a:ext cx="3182602" cy="4505412"/>
          </a:xfr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308112" y="6072808"/>
            <a:ext cx="8372061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Georgia" pitchFamily="18" charset="0"/>
              </a:rPr>
              <a:t>Место хранения: Абонемент  учебной литературы, Читальный зал учебной литературы</a:t>
            </a:r>
            <a:endParaRPr lang="ru-RU" sz="1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111" y="375759"/>
            <a:ext cx="8580707" cy="1091533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latin typeface="Georgia" pitchFamily="18" charset="0"/>
              </a:rPr>
              <a:t>П.А</a:t>
            </a:r>
            <a:r>
              <a:rPr lang="ru-RU" sz="2400" dirty="0">
                <a:latin typeface="Georgia" pitchFamily="18" charset="0"/>
              </a:rPr>
              <a:t>. </a:t>
            </a:r>
            <a:r>
              <a:rPr lang="ru-RU" sz="2400" dirty="0" err="1">
                <a:latin typeface="Georgia" pitchFamily="18" charset="0"/>
              </a:rPr>
              <a:t>Новгородов</a:t>
            </a:r>
            <a:r>
              <a:rPr lang="ru-RU" sz="2400" dirty="0">
                <a:latin typeface="Georgia" pitchFamily="18" charset="0"/>
              </a:rPr>
              <a:t>. </a:t>
            </a: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Финансовые </a:t>
            </a:r>
            <a:r>
              <a:rPr lang="ru-RU" sz="2400" dirty="0" err="1">
                <a:latin typeface="Georgia" pitchFamily="18" charset="0"/>
              </a:rPr>
              <a:t>деривативы</a:t>
            </a:r>
            <a:r>
              <a:rPr lang="ru-RU" sz="2400" dirty="0">
                <a:latin typeface="Georgia" pitchFamily="18" charset="0"/>
              </a:rPr>
              <a:t>. </a:t>
            </a: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Практикум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8112" y="1467293"/>
            <a:ext cx="3998074" cy="4605515"/>
          </a:xfrm>
          <a:solidFill>
            <a:srgbClr val="FAFAFA">
              <a:alpha val="80000"/>
            </a:srgbClr>
          </a:solidFill>
        </p:spPr>
        <p:txBody>
          <a:bodyPr anchor="ctr">
            <a:normAutofit/>
          </a:bodyPr>
          <a:lstStyle/>
          <a:p>
            <a:pPr marL="0" indent="361950" algn="just">
              <a:buNone/>
            </a:pPr>
            <a:r>
              <a:rPr lang="ru-RU" sz="2000" dirty="0">
                <a:latin typeface="Georgia" pitchFamily="18" charset="0"/>
              </a:rPr>
              <a:t>Практикум предназначен для формирования у обучающихся навыков практической работы с производными финансовыми инструментами – умения определять их цены на основании соответствующих моделей, находить финансовые результаты участников торговли, формировать алгоритмы их действий и торговые стратегии.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063" y="1559002"/>
            <a:ext cx="3010639" cy="4232118"/>
          </a:xfr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308112" y="6072808"/>
            <a:ext cx="8372061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Georgia" pitchFamily="18" charset="0"/>
              </a:rPr>
              <a:t>Место хранения: Абонемент  учебной литературы, Читальный зал учебной </a:t>
            </a:r>
            <a:r>
              <a:rPr lang="ru-RU" sz="1800" dirty="0" smtClean="0">
                <a:latin typeface="Georgia" pitchFamily="18" charset="0"/>
              </a:rPr>
              <a:t>литературы, </a:t>
            </a:r>
            <a:r>
              <a:rPr lang="ru-RU" sz="1800" dirty="0" smtClean="0">
                <a:latin typeface="Georgia" pitchFamily="18" charset="0"/>
                <a:hlinkClick r:id="rId5"/>
              </a:rPr>
              <a:t>ЭБС НГУЭУ</a:t>
            </a:r>
            <a:endParaRPr lang="ru-RU" sz="1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112" y="237535"/>
            <a:ext cx="8474148" cy="1325563"/>
          </a:xfrm>
          <a:solidFill>
            <a:srgbClr val="FAFAFA">
              <a:alpha val="80000"/>
            </a:srgbClr>
          </a:solidFill>
        </p:spPr>
        <p:txBody>
          <a:bodyPr>
            <a:normAutofit fontScale="90000"/>
          </a:bodyPr>
          <a:lstStyle/>
          <a:p>
            <a:r>
              <a:rPr lang="ru-RU" sz="2800" dirty="0">
                <a:latin typeface="Georgia" pitchFamily="18" charset="0"/>
              </a:rPr>
              <a:t>С.Д. </a:t>
            </a:r>
            <a:r>
              <a:rPr lang="ru-RU" sz="2800" dirty="0" smtClean="0">
                <a:latin typeface="Georgia" pitchFamily="18" charset="0"/>
              </a:rPr>
              <a:t>Надеждина.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Налоговые </a:t>
            </a:r>
            <a:r>
              <a:rPr lang="ru-RU" sz="2800" dirty="0">
                <a:latin typeface="Georgia" pitchFamily="18" charset="0"/>
              </a:rPr>
              <a:t>расчеты в системе принятия и обоснования </a:t>
            </a:r>
            <a:r>
              <a:rPr lang="ru-RU" sz="2800" dirty="0" smtClean="0">
                <a:latin typeface="Georgia" pitchFamily="18" charset="0"/>
              </a:rPr>
              <a:t>бизнес-решений.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Практикум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8112" y="1562987"/>
            <a:ext cx="4186030" cy="4509822"/>
          </a:xfrm>
          <a:solidFill>
            <a:srgbClr val="FAFAFA">
              <a:alpha val="80000"/>
            </a:srgbClr>
          </a:solidFill>
        </p:spPr>
        <p:txBody>
          <a:bodyPr anchor="ctr">
            <a:normAutofit/>
          </a:bodyPr>
          <a:lstStyle/>
          <a:p>
            <a:pPr marL="0" indent="361950" algn="just">
              <a:buNone/>
            </a:pPr>
            <a:r>
              <a:rPr lang="ru-RU" dirty="0" smtClean="0">
                <a:latin typeface="Georgia" pitchFamily="18" charset="0"/>
              </a:rPr>
              <a:t>Практикум </a:t>
            </a:r>
            <a:r>
              <a:rPr lang="ru-RU" dirty="0">
                <a:latin typeface="Georgia" pitchFamily="18" charset="0"/>
              </a:rPr>
              <a:t>содержит вопросы для обсуждения, практические (ситуационные) задачи и тестовые задания для проведения практических (семинарских) занятий и обеспечения самостоятельной работы студентов, обучающихся по дисциплине «Налоговые расчеты в системе принятия и обоснования бизнес-решений».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09" y="1629979"/>
            <a:ext cx="3098097" cy="4361485"/>
          </a:xfr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308112" y="6072808"/>
            <a:ext cx="8372061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Georgia" pitchFamily="18" charset="0"/>
              </a:rPr>
              <a:t>Место хранения: Абонемент  учебной литературы, Читальный зал учебной литературы</a:t>
            </a:r>
            <a:endParaRPr lang="ru-RU" sz="1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3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112" y="184374"/>
            <a:ext cx="8495645" cy="1165962"/>
          </a:xfrm>
          <a:solidFill>
            <a:srgbClr val="FAFAFA">
              <a:alpha val="80000"/>
            </a:srgbClr>
          </a:solidFill>
        </p:spPr>
        <p:txBody>
          <a:bodyPr>
            <a:normAutofit fontScale="90000"/>
          </a:bodyPr>
          <a:lstStyle/>
          <a:p>
            <a:r>
              <a:rPr lang="ru-RU" sz="2800" dirty="0">
                <a:latin typeface="Georgia" pitchFamily="18" charset="0"/>
              </a:rPr>
              <a:t>Ответственность за преступления в сфере экономики [сост. Н. И. </a:t>
            </a:r>
            <a:r>
              <a:rPr lang="ru-RU" sz="2800" dirty="0" err="1">
                <a:latin typeface="Georgia" pitchFamily="18" charset="0"/>
              </a:rPr>
              <a:t>Верченко</a:t>
            </a:r>
            <a:r>
              <a:rPr lang="ru-RU" sz="2800" dirty="0">
                <a:latin typeface="Georgia" pitchFamily="18" charset="0"/>
              </a:rPr>
              <a:t> и др</a:t>
            </a:r>
            <a:r>
              <a:rPr lang="ru-RU" sz="2800" dirty="0" smtClean="0">
                <a:latin typeface="Georgia" pitchFamily="18" charset="0"/>
              </a:rPr>
              <a:t>.]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Практикум</a:t>
            </a:r>
            <a:r>
              <a:rPr lang="ru-RU" sz="2800" dirty="0">
                <a:latin typeface="Georgia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8112" y="1339702"/>
            <a:ext cx="3902381" cy="4733105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1950" algn="just">
              <a:buNone/>
            </a:pPr>
            <a:r>
              <a:rPr lang="ru-RU" sz="1800" dirty="0" smtClean="0">
                <a:latin typeface="Georgia" pitchFamily="18" charset="0"/>
              </a:rPr>
              <a:t>Данный </a:t>
            </a:r>
            <a:r>
              <a:rPr lang="ru-RU" sz="1800" dirty="0">
                <a:latin typeface="Georgia" pitchFamily="18" charset="0"/>
              </a:rPr>
              <a:t>практикум предназначен для формирования профессиональных навыков квалификации преступлений в сфере экономики. В нем представлены специально подобранные, а нередко и видоизмененные в целях более глубокого усвоения соответствующих тем казусы, взятые из судебно-следственной практики. Круг и число задач, определены с учетом полного охвата  всех тем, предусмотренных рабочей программой дисциплины.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56" y="1438143"/>
            <a:ext cx="3138044" cy="4464471"/>
          </a:xfr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308112" y="6072808"/>
            <a:ext cx="8372061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Georgia" pitchFamily="18" charset="0"/>
              </a:rPr>
              <a:t>Место хранения: Абонемент  учебной литературы, Читальный зал учебной литературы</a:t>
            </a:r>
            <a:endParaRPr lang="ru-RU" sz="1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111" y="365127"/>
            <a:ext cx="8474381" cy="1197860"/>
          </a:xfrm>
          <a:solidFill>
            <a:srgbClr val="FAFAFA">
              <a:alpha val="80000"/>
            </a:srgbClr>
          </a:solidFill>
        </p:spPr>
        <p:txBody>
          <a:bodyPr>
            <a:normAutofit fontScale="90000"/>
          </a:bodyPr>
          <a:lstStyle/>
          <a:p>
            <a:r>
              <a:rPr lang="ru-RU" sz="2400" dirty="0" err="1">
                <a:latin typeface="Georgia" pitchFamily="18" charset="0"/>
              </a:rPr>
              <a:t>Конкурентология</a:t>
            </a:r>
            <a:r>
              <a:rPr lang="ru-RU" sz="2400" dirty="0">
                <a:latin typeface="Georgia" pitchFamily="18" charset="0"/>
              </a:rPr>
              <a:t>: конкурентоспособность и </a:t>
            </a:r>
            <a:r>
              <a:rPr lang="ru-RU" sz="2400" dirty="0" err="1">
                <a:latin typeface="Georgia" pitchFamily="18" charset="0"/>
              </a:rPr>
              <a:t>самоактуализация</a:t>
            </a:r>
            <a:r>
              <a:rPr lang="ru-RU" sz="2400" dirty="0">
                <a:latin typeface="Georgia" pitchFamily="18" charset="0"/>
              </a:rPr>
              <a:t> личности. [сост. Н. В. </a:t>
            </a:r>
            <a:r>
              <a:rPr lang="ru-RU" sz="2400" dirty="0" err="1">
                <a:latin typeface="Georgia" pitchFamily="18" charset="0"/>
              </a:rPr>
              <a:t>Буравцова</a:t>
            </a:r>
            <a:r>
              <a:rPr lang="ru-RU" sz="2400" dirty="0">
                <a:latin typeface="Georgia" pitchFamily="18" charset="0"/>
              </a:rPr>
              <a:t>, Т.А. </a:t>
            </a:r>
            <a:r>
              <a:rPr lang="ru-RU" sz="2400" dirty="0" smtClean="0">
                <a:latin typeface="Georgia" pitchFamily="18" charset="0"/>
              </a:rPr>
              <a:t>Филь]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Практикум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8112" y="1562987"/>
            <a:ext cx="4186030" cy="4509822"/>
          </a:xfrm>
          <a:solidFill>
            <a:srgbClr val="FAFAFA">
              <a:alpha val="80000"/>
            </a:srgbClr>
          </a:solidFill>
        </p:spPr>
        <p:txBody>
          <a:bodyPr anchor="ctr">
            <a:normAutofit/>
          </a:bodyPr>
          <a:lstStyle/>
          <a:p>
            <a:pPr marL="0" indent="361950" algn="just">
              <a:spcBef>
                <a:spcPts val="0"/>
              </a:spcBef>
              <a:buNone/>
            </a:pPr>
            <a:r>
              <a:rPr lang="ru-RU" dirty="0">
                <a:latin typeface="Georgia" pitchFamily="18" charset="0"/>
              </a:rPr>
              <a:t>Практикум направлен на освоение студентами методов и приемов самооценки и развития личной конкурентоспособности.</a:t>
            </a:r>
          </a:p>
          <a:p>
            <a:pPr marL="0" indent="361950" algn="just">
              <a:spcBef>
                <a:spcPts val="0"/>
              </a:spcBef>
              <a:buNone/>
            </a:pPr>
            <a:r>
              <a:rPr lang="ru-RU" dirty="0">
                <a:latin typeface="Georgia" pitchFamily="18" charset="0"/>
              </a:rPr>
              <a:t>Издание снабжено диагностическими тестовыми методиками, позволяющими студенту проанализировать личностные характеристики. Также практикум включает тренинг развития </a:t>
            </a:r>
            <a:r>
              <a:rPr lang="ru-RU" dirty="0" err="1">
                <a:latin typeface="Georgia" pitchFamily="18" charset="0"/>
              </a:rPr>
              <a:t>харизматичности</a:t>
            </a:r>
            <a:r>
              <a:rPr lang="ru-RU" dirty="0">
                <a:latin typeface="Georgia" pitchFamily="18" charset="0"/>
              </a:rPr>
              <a:t> и лидерских качеств.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08112" y="6072808"/>
            <a:ext cx="8372061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Georgia" pitchFamily="18" charset="0"/>
              </a:rPr>
              <a:t>Место хранения: Абонемент  учебной литературы, Читальный зал учебной </a:t>
            </a:r>
            <a:r>
              <a:rPr lang="ru-RU" sz="1800" dirty="0" smtClean="0">
                <a:latin typeface="Georgia" pitchFamily="18" charset="0"/>
              </a:rPr>
              <a:t>литературы, </a:t>
            </a:r>
            <a:r>
              <a:rPr lang="ru-RU" sz="1800" dirty="0" smtClean="0">
                <a:latin typeface="Georgia" pitchFamily="18" charset="0"/>
                <a:hlinkClick r:id="rId4"/>
              </a:rPr>
              <a:t>ЭБС НГУЭУ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033" y="1539404"/>
            <a:ext cx="3276158" cy="4456806"/>
          </a:xfrm>
        </p:spPr>
      </p:pic>
    </p:spTree>
    <p:extLst>
      <p:ext uri="{BB962C8B-B14F-4D97-AF65-F5344CB8AC3E}">
        <p14:creationId xmlns:p14="http://schemas.microsoft.com/office/powerpoint/2010/main" val="28590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606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А.В. Новиков, И.Я. Новикова. Институты, сегменты и инструменты финансового рынка. Учебное пособие.</vt:lpstr>
      <vt:lpstr>Л.К. Бобров, А.С. Крылов, И.П. Медянкина, А.Л. Осипов, А.И. Пестунов, С.Н. Терещенко.  Управление бизнес-информацией: технологии обработки и анализа. Учебное пособие</vt:lpstr>
      <vt:lpstr>Т.А. Филь. Методология и методы психологических исследований. Учебное пособие</vt:lpstr>
      <vt:lpstr>Е.А. Мульгин. Самостоятельная подготовка студентов-борцов. Учебно-методическое пособие</vt:lpstr>
      <vt:lpstr>П.А. Новгородов.  Финансовые деривативы.  Практикум</vt:lpstr>
      <vt:lpstr>С.Д. Надеждина. Налоговые расчеты в системе принятия и обоснования бизнес-решений. Практикум</vt:lpstr>
      <vt:lpstr>Ответственность за преступления в сфере экономики [сост. Н. И. Верченко и др.] Практикум.</vt:lpstr>
      <vt:lpstr>Конкурентология: конкурентоспособность и самоактуализация личности. [сост. Н. В. Буравцова, Т.А. Филь] Практикум</vt:lpstr>
      <vt:lpstr>ПРЕДСТАВЛЕННАЯ ЛИТЕРАТУРА ДОСТУПНА В РЕЖИМЕ ON-LINE В  ЭБС НГУЭУ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Галкин Никита Игоревич</cp:lastModifiedBy>
  <cp:revision>78</cp:revision>
  <dcterms:created xsi:type="dcterms:W3CDTF">2014-11-21T11:00:06Z</dcterms:created>
  <dcterms:modified xsi:type="dcterms:W3CDTF">2018-09-12T03:05:16Z</dcterms:modified>
</cp:coreProperties>
</file>