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75" r:id="rId2"/>
    <p:sldId id="256" r:id="rId3"/>
    <p:sldId id="268" r:id="rId4"/>
    <p:sldId id="267" r:id="rId5"/>
    <p:sldId id="264" r:id="rId6"/>
    <p:sldId id="266" r:id="rId7"/>
    <p:sldId id="265" r:id="rId8"/>
    <p:sldId id="273" r:id="rId9"/>
    <p:sldId id="257" r:id="rId10"/>
    <p:sldId id="258" r:id="rId11"/>
    <p:sldId id="259" r:id="rId12"/>
    <p:sldId id="271" r:id="rId13"/>
    <p:sldId id="260" r:id="rId14"/>
    <p:sldId id="269" r:id="rId15"/>
    <p:sldId id="274" r:id="rId1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12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00"/>
    <a:srgbClr val="173A8D"/>
    <a:srgbClr val="129481"/>
    <a:srgbClr val="0F2741"/>
    <a:srgbClr val="001736"/>
    <a:srgbClr val="003374"/>
    <a:srgbClr val="C9A093"/>
    <a:srgbClr val="F1F1F1"/>
    <a:srgbClr val="385592"/>
    <a:srgbClr val="3A5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 y="-240"/>
      </p:cViewPr>
      <p:guideLst>
        <p:guide orient="horz" pos="2160"/>
        <p:guide pos="2880"/>
        <p:guide pos="312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9/25/2018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2"/>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7"/>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9"/>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4"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4"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9"/>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11305" t="11141" r="19116" b="11032"/>
          <a:stretch/>
        </p:blipFill>
        <p:spPr>
          <a:xfrm>
            <a:off x="1" y="0"/>
            <a:ext cx="9906000" cy="6858000"/>
          </a:xfrm>
          <a:prstGeom prst="rect">
            <a:avLst/>
          </a:prstGeom>
        </p:spPr>
      </p:pic>
      <p:sp>
        <p:nvSpPr>
          <p:cNvPr id="3" name="Text Placeholder 2"/>
          <p:cNvSpPr>
            <a:spLocks noGrp="1"/>
          </p:cNvSpPr>
          <p:nvPr>
            <p:ph type="body" idx="1"/>
          </p:nvPr>
        </p:nvSpPr>
        <p:spPr>
          <a:xfrm>
            <a:off x="699248" y="1465729"/>
            <a:ext cx="8525715"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9/25/2018</a:t>
            </a:fld>
            <a:endParaRPr lang="en-US"/>
          </a:p>
        </p:txBody>
      </p:sp>
      <p:sp>
        <p:nvSpPr>
          <p:cNvPr id="5" name="Footer Placeholder 4"/>
          <p:cNvSpPr>
            <a:spLocks noGrp="1"/>
          </p:cNvSpPr>
          <p:nvPr>
            <p:ph type="ftr" sz="quarter" idx="3"/>
          </p:nvPr>
        </p:nvSpPr>
        <p:spPr>
          <a:xfrm>
            <a:off x="3281363"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713815" y="291548"/>
            <a:ext cx="8492938" cy="97789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biblio-online.ru/viewer/98B10AB3-0155-4551-8DA2-1E0AA6E566AC/upravlenie-riskami-proekta#page/2"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biblio-online.ru/viewer/81D0AA80-6C26-4EC1-8AC5-5CE20B074D26/metodologiya-nauchnyh-issledovaniy#page/1"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znanium.com/bookread2.php?book=967591"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biblio-online.ru/viewer/52148653-1BC1-4CA0-A7A4-E5AFEBF5E662/metodologiya-nauchnyh-issledovaniy-transdisciplinarnye-podhody-i-metody#page/2"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znanium.com/bookread2.php?book=924694"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grebennikon.ru/article-qur1.html#preview"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grebennikon.ru/article-7qi4.html#preview"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grebennikon.ru/article-tzz1.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grebennikon.ru/article-n08u.html#preview"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grebennikon.ru/article-itn4.htm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biblio-online.ru/viewer/2C4C4A2E-F30D-4E7F-BED2-EC9CA2192FFC/upravlenie-innovacionnymi-proektami#page/2"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2027435" y="3515846"/>
            <a:ext cx="5851130" cy="788332"/>
          </a:xfrm>
        </p:spPr>
        <p:txBody>
          <a:bodyPr>
            <a:noAutofit/>
          </a:bodyPr>
          <a:lstStyle/>
          <a:p>
            <a:r>
              <a:rPr lang="ru-RU" sz="13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Статьи</a:t>
            </a:r>
            <a:endParaRPr lang="en-US" sz="13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6857999"/>
          </a:xfrm>
          <a:prstGeom prst="rect">
            <a:avLst/>
          </a:prstGeom>
        </p:spPr>
      </p:pic>
    </p:spTree>
    <p:extLst>
      <p:ext uri="{BB962C8B-B14F-4D97-AF65-F5344CB8AC3E}">
        <p14:creationId xmlns:p14="http://schemas.microsoft.com/office/powerpoint/2010/main" val="1966352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048" y="410817"/>
            <a:ext cx="8492938" cy="977899"/>
          </a:xfrm>
        </p:spPr>
        <p:txBody>
          <a:bodyPr>
            <a:normAutofit fontScale="90000"/>
          </a:bodyPr>
          <a:lstStyle/>
          <a:p>
            <a:pPr marL="179388"/>
            <a:r>
              <a:rPr lang="ru-RU" dirty="0">
                <a:latin typeface="Georgia" pitchFamily="18" charset="0"/>
              </a:rPr>
              <a:t>Шкурко, В.Е. </a:t>
            </a:r>
            <a:r>
              <a:rPr lang="ru-RU" dirty="0" smtClean="0">
                <a:latin typeface="Georgia" pitchFamily="18" charset="0"/>
              </a:rPr>
              <a:t/>
            </a:r>
            <a:br>
              <a:rPr lang="ru-RU" dirty="0" smtClean="0">
                <a:latin typeface="Georgia" pitchFamily="18" charset="0"/>
              </a:rPr>
            </a:br>
            <a:r>
              <a:rPr lang="ru-RU" dirty="0" smtClean="0">
                <a:latin typeface="Georgia" pitchFamily="18" charset="0"/>
              </a:rPr>
              <a:t>Управление рисками проекта</a:t>
            </a:r>
            <a:endParaRPr lang="ru-RU" dirty="0">
              <a:latin typeface="Georgia" pitchFamily="18" charset="0"/>
            </a:endParaRPr>
          </a:p>
        </p:txBody>
      </p:sp>
      <p:sp>
        <p:nvSpPr>
          <p:cNvPr id="3" name="Объект 2"/>
          <p:cNvSpPr>
            <a:spLocks noGrp="1"/>
          </p:cNvSpPr>
          <p:nvPr>
            <p:ph sz="half" idx="1"/>
          </p:nvPr>
        </p:nvSpPr>
        <p:spPr>
          <a:xfrm>
            <a:off x="1070318" y="1490419"/>
            <a:ext cx="4315033" cy="4351338"/>
          </a:xfrm>
        </p:spPr>
        <p:txBody>
          <a:bodyPr anchor="ctr">
            <a:normAutofit fontScale="62500" lnSpcReduction="20000"/>
          </a:bodyPr>
          <a:lstStyle/>
          <a:p>
            <a:pPr marL="0" indent="180000" algn="just">
              <a:lnSpc>
                <a:spcPct val="120000"/>
              </a:lnSpc>
              <a:spcBef>
                <a:spcPts val="0"/>
              </a:spcBef>
              <a:buNone/>
            </a:pPr>
            <a:r>
              <a:rPr lang="ru-RU" dirty="0" smtClean="0">
                <a:latin typeface="Georgia" pitchFamily="18" charset="0"/>
              </a:rPr>
              <a:t>В учебном пособии приведены теоретические основы проектного подхода, раскрыта методология оценки и управления рисками проектов. Рассмотрены современные способы оценки рисков, которые включают в себя не только угрозы, но и возможности проекта. Показаны традиционные вероятностно-статистические методы оценки рисков, а также модели, базирующиеся на нечетко-множественном подходе.</a:t>
            </a:r>
            <a:endParaRPr lang="ru-RU" dirty="0">
              <a:latin typeface="Georgia" pitchFamily="18" charset="0"/>
            </a:endParaRPr>
          </a:p>
        </p:txBody>
      </p:sp>
      <p:sp>
        <p:nvSpPr>
          <p:cNvPr id="4" name="Объект 3"/>
          <p:cNvSpPr>
            <a:spLocks noGrp="1"/>
          </p:cNvSpPr>
          <p:nvPr>
            <p:ph sz="half" idx="2"/>
          </p:nvPr>
        </p:nvSpPr>
        <p:spPr>
          <a:xfrm>
            <a:off x="1410528" y="5774635"/>
            <a:ext cx="7760597" cy="620989"/>
          </a:xfrm>
        </p:spPr>
        <p:txBody>
          <a:bodyPr anchor="ctr">
            <a:normAutofit fontScale="62500" lnSpcReduction="20000"/>
          </a:bodyPr>
          <a:lstStyle/>
          <a:p>
            <a:pPr marL="0" indent="0" algn="ctr">
              <a:buNone/>
            </a:pPr>
            <a:r>
              <a:rPr lang="ru-RU" dirty="0" smtClean="0"/>
              <a:t>Ознакомиться с учебным пособием можно </a:t>
            </a:r>
            <a:r>
              <a:rPr lang="ru-RU" dirty="0" smtClean="0">
                <a:latin typeface="Georgia" pitchFamily="18" charset="0"/>
                <a:hlinkClick r:id="rId2"/>
              </a:rPr>
              <a:t>здесь</a:t>
            </a:r>
            <a:endParaRPr lang="ru-RU" dirty="0">
              <a:latin typeface="Georgia"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982" y="1607239"/>
            <a:ext cx="3014081" cy="4117699"/>
          </a:xfrm>
          <a:prstGeom prst="rect">
            <a:avLst/>
          </a:prstGeom>
        </p:spPr>
      </p:pic>
    </p:spTree>
    <p:extLst>
      <p:ext uri="{BB962C8B-B14F-4D97-AF65-F5344CB8AC3E}">
        <p14:creationId xmlns:p14="http://schemas.microsoft.com/office/powerpoint/2010/main" val="1903540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048" y="440635"/>
            <a:ext cx="8492938" cy="977899"/>
          </a:xfrm>
        </p:spPr>
        <p:txBody>
          <a:bodyPr>
            <a:normAutofit fontScale="90000"/>
          </a:bodyPr>
          <a:lstStyle/>
          <a:p>
            <a:pPr marL="180975"/>
            <a:r>
              <a:rPr lang="ru-RU" dirty="0" err="1" smtClean="0">
                <a:latin typeface="Georgia" panose="02040502050405020303" pitchFamily="18" charset="0"/>
              </a:rPr>
              <a:t>Дрещинский</a:t>
            </a:r>
            <a:r>
              <a:rPr lang="ru-RU" dirty="0" smtClean="0">
                <a:latin typeface="Georgia" panose="02040502050405020303" pitchFamily="18" charset="0"/>
              </a:rPr>
              <a:t>, В.А.</a:t>
            </a:r>
            <a:br>
              <a:rPr lang="ru-RU" dirty="0" smtClean="0">
                <a:latin typeface="Georgia" panose="02040502050405020303" pitchFamily="18" charset="0"/>
              </a:rPr>
            </a:br>
            <a:r>
              <a:rPr lang="ru-RU" dirty="0" smtClean="0">
                <a:latin typeface="Georgia" panose="02040502050405020303" pitchFamily="18" charset="0"/>
              </a:rPr>
              <a:t>Методология научных исследований</a:t>
            </a:r>
            <a:endParaRPr lang="ru-RU" dirty="0">
              <a:latin typeface="Georgia" panose="02040502050405020303" pitchFamily="18" charset="0"/>
            </a:endParaRPr>
          </a:p>
        </p:txBody>
      </p:sp>
      <p:sp>
        <p:nvSpPr>
          <p:cNvPr id="3" name="Объект 2"/>
          <p:cNvSpPr>
            <a:spLocks noGrp="1"/>
          </p:cNvSpPr>
          <p:nvPr>
            <p:ph sz="half" idx="1"/>
          </p:nvPr>
        </p:nvSpPr>
        <p:spPr>
          <a:xfrm>
            <a:off x="1105002" y="1418534"/>
            <a:ext cx="4509148" cy="4261049"/>
          </a:xfrm>
        </p:spPr>
        <p:txBody>
          <a:bodyPr anchor="ctr">
            <a:noAutofit/>
          </a:bodyPr>
          <a:lstStyle/>
          <a:p>
            <a:pPr marL="0" indent="179388" algn="just">
              <a:lnSpc>
                <a:spcPct val="100000"/>
              </a:lnSpc>
              <a:spcBef>
                <a:spcPts val="0"/>
              </a:spcBef>
              <a:buNone/>
              <a:tabLst>
                <a:tab pos="450850" algn="l"/>
              </a:tabLst>
            </a:pPr>
            <a:r>
              <a:rPr lang="ru-RU" sz="2000" dirty="0" smtClean="0">
                <a:latin typeface="Georgia" panose="02040502050405020303" pitchFamily="18" charset="0"/>
              </a:rPr>
              <a:t>В учебнике изложены вопросы, дающие общее представление о науке как важнейшей сфере человеческой деятельности, общих методологических основах, алгоритмах и логике научного исследования, раскрыты основные положения, связанные с методологией разработки и защиты особой формы научного труда – диссертации.</a:t>
            </a:r>
            <a:endParaRPr lang="ru-RU" sz="2000" dirty="0">
              <a:latin typeface="Georgia" panose="02040502050405020303" pitchFamily="18" charset="0"/>
            </a:endParaRPr>
          </a:p>
        </p:txBody>
      </p:sp>
      <p:sp>
        <p:nvSpPr>
          <p:cNvPr id="4" name="Объект 3"/>
          <p:cNvSpPr>
            <a:spLocks noGrp="1"/>
          </p:cNvSpPr>
          <p:nvPr>
            <p:ph sz="half" idx="2"/>
          </p:nvPr>
        </p:nvSpPr>
        <p:spPr>
          <a:xfrm>
            <a:off x="1043189" y="5563673"/>
            <a:ext cx="8181774" cy="824248"/>
          </a:xfrm>
        </p:spPr>
        <p:txBody>
          <a:bodyPr anchor="ctr">
            <a:normAutofit/>
          </a:bodyPr>
          <a:lstStyle/>
          <a:p>
            <a:pPr marL="0" indent="0" algn="ctr">
              <a:buNone/>
            </a:pPr>
            <a:r>
              <a:rPr lang="ru-RU" sz="2000" dirty="0" smtClean="0">
                <a:latin typeface="Georgia" panose="02040502050405020303" pitchFamily="18" charset="0"/>
              </a:rPr>
              <a:t>Ознакомиться с учебником и изучить видеоматериалы к нему можно </a:t>
            </a:r>
            <a:r>
              <a:rPr lang="ru-RU" sz="2000" dirty="0" smtClean="0">
                <a:latin typeface="Georgia" panose="02040502050405020303" pitchFamily="18" charset="0"/>
                <a:hlinkClick r:id="rId2"/>
              </a:rPr>
              <a:t>здесь</a:t>
            </a:r>
            <a:r>
              <a:rPr lang="ru-RU" sz="2000" dirty="0" smtClean="0">
                <a:latin typeface="Georgia" panose="02040502050405020303" pitchFamily="18" charset="0"/>
              </a:rPr>
              <a:t> </a:t>
            </a:r>
            <a:endParaRPr lang="ru-RU" sz="2000" dirty="0">
              <a:latin typeface="Georgia" panose="02040502050405020303"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937" y="1418534"/>
            <a:ext cx="2632790" cy="3982371"/>
          </a:xfrm>
          <a:prstGeom prst="rect">
            <a:avLst/>
          </a:prstGeom>
        </p:spPr>
      </p:pic>
    </p:spTree>
    <p:extLst>
      <p:ext uri="{BB962C8B-B14F-4D97-AF65-F5344CB8AC3E}">
        <p14:creationId xmlns:p14="http://schemas.microsoft.com/office/powerpoint/2010/main" val="4065897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025" y="430093"/>
            <a:ext cx="8492938" cy="977899"/>
          </a:xfrm>
        </p:spPr>
        <p:txBody>
          <a:bodyPr>
            <a:normAutofit fontScale="90000"/>
          </a:bodyPr>
          <a:lstStyle/>
          <a:p>
            <a:pPr marL="179388"/>
            <a:r>
              <a:rPr lang="ru-RU" dirty="0" smtClean="0">
                <a:latin typeface="Georgia" panose="02040502050405020303" pitchFamily="18" charset="0"/>
              </a:rPr>
              <a:t>Сафронова, Т.Н.</a:t>
            </a:r>
            <a:br>
              <a:rPr lang="ru-RU" dirty="0" smtClean="0">
                <a:latin typeface="Georgia" panose="02040502050405020303" pitchFamily="18" charset="0"/>
              </a:rPr>
            </a:br>
            <a:r>
              <a:rPr lang="ru-RU" dirty="0" smtClean="0">
                <a:latin typeface="Georgia" panose="02040502050405020303" pitchFamily="18" charset="0"/>
              </a:rPr>
              <a:t>Основы научных исследований</a:t>
            </a:r>
            <a:endParaRPr lang="ru-RU" dirty="0">
              <a:latin typeface="Georgia" panose="02040502050405020303" pitchFamily="18" charset="0"/>
            </a:endParaRPr>
          </a:p>
        </p:txBody>
      </p:sp>
      <p:sp>
        <p:nvSpPr>
          <p:cNvPr id="3" name="Объект 2"/>
          <p:cNvSpPr>
            <a:spLocks noGrp="1"/>
          </p:cNvSpPr>
          <p:nvPr>
            <p:ph sz="half" idx="1"/>
          </p:nvPr>
        </p:nvSpPr>
        <p:spPr>
          <a:xfrm>
            <a:off x="966787" y="1825625"/>
            <a:ext cx="4625253" cy="3799320"/>
          </a:xfrm>
        </p:spPr>
        <p:txBody>
          <a:bodyPr anchor="ctr">
            <a:normAutofit fontScale="92500"/>
          </a:bodyPr>
          <a:lstStyle/>
          <a:p>
            <a:pPr marL="0" indent="180975" algn="just">
              <a:lnSpc>
                <a:spcPct val="100000"/>
              </a:lnSpc>
              <a:spcBef>
                <a:spcPts val="0"/>
              </a:spcBef>
              <a:buNone/>
            </a:pPr>
            <a:r>
              <a:rPr lang="ru-RU" dirty="0" smtClean="0">
                <a:latin typeface="Georgia" panose="02040502050405020303" pitchFamily="18" charset="0"/>
              </a:rPr>
              <a:t>Рассчитано на освоение студентами дисциплины «Основы научных исследований» с целью формирования знаний, умений и навыков, связанных с научно-исследовательской деятельностью.</a:t>
            </a:r>
            <a:endParaRPr lang="ru-RU" dirty="0">
              <a:latin typeface="Georgia" panose="02040502050405020303" pitchFamily="18" charset="0"/>
            </a:endParaRPr>
          </a:p>
        </p:txBody>
      </p:sp>
      <p:sp>
        <p:nvSpPr>
          <p:cNvPr id="4" name="Объект 3"/>
          <p:cNvSpPr>
            <a:spLocks noGrp="1"/>
          </p:cNvSpPr>
          <p:nvPr>
            <p:ph sz="half" idx="2"/>
          </p:nvPr>
        </p:nvSpPr>
        <p:spPr>
          <a:xfrm>
            <a:off x="1058141" y="5796395"/>
            <a:ext cx="8185872" cy="552018"/>
          </a:xfrm>
        </p:spPr>
        <p:txBody>
          <a:bodyPr>
            <a:normAutofit fontScale="92500"/>
          </a:bodyPr>
          <a:lstStyle/>
          <a:p>
            <a:pPr marL="0" indent="0" algn="ctr">
              <a:buNone/>
            </a:pPr>
            <a:r>
              <a:rPr lang="ru-RU" dirty="0" smtClean="0">
                <a:latin typeface="Georgia" panose="02040502050405020303" pitchFamily="18" charset="0"/>
              </a:rPr>
              <a:t>Ознакомиться с учебным пособием можно </a:t>
            </a:r>
            <a:r>
              <a:rPr lang="ru-RU" dirty="0" smtClean="0">
                <a:latin typeface="Georgia" panose="02040502050405020303" pitchFamily="18" charset="0"/>
                <a:hlinkClick r:id="rId2"/>
              </a:rPr>
              <a:t>здесь</a:t>
            </a:r>
            <a:endParaRPr lang="ru-RU" dirty="0">
              <a:latin typeface="Georgia" panose="02040502050405020303"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917" y="1652061"/>
            <a:ext cx="2910538" cy="3972884"/>
          </a:xfrm>
          <a:prstGeom prst="rect">
            <a:avLst/>
          </a:prstGeom>
        </p:spPr>
      </p:pic>
    </p:spTree>
    <p:extLst>
      <p:ext uri="{BB962C8B-B14F-4D97-AF65-F5344CB8AC3E}">
        <p14:creationId xmlns:p14="http://schemas.microsoft.com/office/powerpoint/2010/main" val="2529045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3815" y="291548"/>
            <a:ext cx="8492938" cy="1305432"/>
          </a:xfrm>
        </p:spPr>
        <p:txBody>
          <a:bodyPr>
            <a:noAutofit/>
          </a:bodyPr>
          <a:lstStyle/>
          <a:p>
            <a:pPr marL="180975"/>
            <a:r>
              <a:rPr lang="ru-RU" sz="2800" dirty="0" err="1" smtClean="0">
                <a:latin typeface="Georgia" panose="02040502050405020303" pitchFamily="18" charset="0"/>
              </a:rPr>
              <a:t>Мойкий</a:t>
            </a:r>
            <a:r>
              <a:rPr lang="ru-RU" sz="2800" dirty="0" smtClean="0">
                <a:latin typeface="Georgia" panose="02040502050405020303" pitchFamily="18" charset="0"/>
              </a:rPr>
              <a:t>, В.С. </a:t>
            </a:r>
            <a:br>
              <a:rPr lang="ru-RU" sz="2800" dirty="0" smtClean="0">
                <a:latin typeface="Georgia" panose="02040502050405020303" pitchFamily="18" charset="0"/>
              </a:rPr>
            </a:br>
            <a:r>
              <a:rPr lang="ru-RU" sz="2800" dirty="0" smtClean="0">
                <a:latin typeface="Georgia" panose="02040502050405020303" pitchFamily="18" charset="0"/>
              </a:rPr>
              <a:t>Методология научных исследований. </a:t>
            </a:r>
            <a:r>
              <a:rPr lang="ru-RU" sz="2800" dirty="0" err="1" smtClean="0">
                <a:latin typeface="Georgia" panose="02040502050405020303" pitchFamily="18" charset="0"/>
              </a:rPr>
              <a:t>Трансдисциплинарные</a:t>
            </a:r>
            <a:r>
              <a:rPr lang="ru-RU" sz="2800" dirty="0" smtClean="0">
                <a:latin typeface="Georgia" panose="02040502050405020303" pitchFamily="18" charset="0"/>
              </a:rPr>
              <a:t> подходы и методы</a:t>
            </a:r>
            <a:endParaRPr lang="ru-RU" sz="2800" dirty="0">
              <a:latin typeface="Georgia" panose="02040502050405020303" pitchFamily="18" charset="0"/>
            </a:endParaRPr>
          </a:p>
        </p:txBody>
      </p:sp>
      <p:sp>
        <p:nvSpPr>
          <p:cNvPr id="3" name="Объект 2"/>
          <p:cNvSpPr>
            <a:spLocks noGrp="1"/>
          </p:cNvSpPr>
          <p:nvPr>
            <p:ph sz="half" idx="1"/>
          </p:nvPr>
        </p:nvSpPr>
        <p:spPr>
          <a:xfrm>
            <a:off x="999565" y="1600244"/>
            <a:ext cx="4766725" cy="4021383"/>
          </a:xfrm>
        </p:spPr>
        <p:txBody>
          <a:bodyPr anchor="ctr">
            <a:normAutofit fontScale="55000" lnSpcReduction="20000"/>
          </a:bodyPr>
          <a:lstStyle/>
          <a:p>
            <a:pPr marL="0" indent="180000" algn="just">
              <a:lnSpc>
                <a:spcPct val="120000"/>
              </a:lnSpc>
              <a:spcBef>
                <a:spcPts val="0"/>
              </a:spcBef>
              <a:buNone/>
            </a:pPr>
            <a:r>
              <a:rPr lang="ru-RU" dirty="0" smtClean="0">
                <a:latin typeface="Georgia" panose="02040502050405020303" pitchFamily="18" charset="0"/>
              </a:rPr>
              <a:t>Учебное пособие имеет цель: ознакомить студентов с местом </a:t>
            </a:r>
            <a:r>
              <a:rPr lang="ru-RU" dirty="0" err="1" smtClean="0">
                <a:latin typeface="Georgia" panose="02040502050405020303" pitchFamily="18" charset="0"/>
              </a:rPr>
              <a:t>трансдисциплинарности</a:t>
            </a:r>
            <a:r>
              <a:rPr lang="ru-RU" dirty="0" smtClean="0">
                <a:latin typeface="Georgia" panose="02040502050405020303" pitchFamily="18" charset="0"/>
              </a:rPr>
              <a:t> в классификации научных подходов; с основным направлением развития и этапами становления </a:t>
            </a:r>
            <a:r>
              <a:rPr lang="ru-RU" dirty="0" err="1" smtClean="0">
                <a:latin typeface="Georgia" panose="02040502050405020303" pitchFamily="18" charset="0"/>
              </a:rPr>
              <a:t>трансдисциплинарности</a:t>
            </a:r>
            <a:r>
              <a:rPr lang="ru-RU" dirty="0" smtClean="0">
                <a:latin typeface="Georgia" panose="02040502050405020303" pitchFamily="18" charset="0"/>
              </a:rPr>
              <a:t> в современной науке; с содержанием видов и форм </a:t>
            </a:r>
            <a:r>
              <a:rPr lang="ru-RU" dirty="0" err="1" smtClean="0">
                <a:latin typeface="Georgia" panose="02040502050405020303" pitchFamily="18" charset="0"/>
              </a:rPr>
              <a:t>трансдисциплинарности</a:t>
            </a:r>
            <a:r>
              <a:rPr lang="ru-RU" dirty="0" smtClean="0">
                <a:latin typeface="Georgia" panose="02040502050405020303" pitchFamily="18" charset="0"/>
              </a:rPr>
              <a:t>; с перспективами развития и </a:t>
            </a:r>
            <a:r>
              <a:rPr lang="ru-RU" dirty="0" err="1" smtClean="0">
                <a:latin typeface="Georgia" panose="02040502050405020303" pitchFamily="18" charset="0"/>
              </a:rPr>
              <a:t>трансдисципинарного</a:t>
            </a:r>
            <a:r>
              <a:rPr lang="ru-RU" dirty="0" smtClean="0">
                <a:latin typeface="Georgia" panose="02040502050405020303" pitchFamily="18" charset="0"/>
              </a:rPr>
              <a:t> подхода; с результатами практического применения методологии системно-</a:t>
            </a:r>
            <a:r>
              <a:rPr lang="ru-RU" dirty="0" err="1" smtClean="0">
                <a:latin typeface="Georgia" panose="02040502050405020303" pitchFamily="18" charset="0"/>
              </a:rPr>
              <a:t>трансдисциплинарного</a:t>
            </a:r>
            <a:r>
              <a:rPr lang="ru-RU" dirty="0" smtClean="0">
                <a:latin typeface="Georgia" panose="02040502050405020303" pitchFamily="18" charset="0"/>
              </a:rPr>
              <a:t> подхода в решении сложных многофакторных проблем науки и техники. Учебное пособие позволит студентам наметить для практического освоения тот вид </a:t>
            </a:r>
            <a:r>
              <a:rPr lang="ru-RU" dirty="0" err="1" smtClean="0">
                <a:latin typeface="Georgia" panose="02040502050405020303" pitchFamily="18" charset="0"/>
              </a:rPr>
              <a:t>трансдисциплинарного</a:t>
            </a:r>
            <a:r>
              <a:rPr lang="ru-RU" dirty="0" smtClean="0">
                <a:latin typeface="Georgia" panose="02040502050405020303" pitchFamily="18" charset="0"/>
              </a:rPr>
              <a:t> подхода, который позволит им более эффективно проводить научные исследования. </a:t>
            </a:r>
            <a:endParaRPr lang="ru-RU" dirty="0">
              <a:latin typeface="Georgia" panose="02040502050405020303" pitchFamily="18" charset="0"/>
            </a:endParaRPr>
          </a:p>
        </p:txBody>
      </p:sp>
      <p:sp>
        <p:nvSpPr>
          <p:cNvPr id="4" name="Объект 3"/>
          <p:cNvSpPr>
            <a:spLocks noGrp="1"/>
          </p:cNvSpPr>
          <p:nvPr>
            <p:ph sz="half" idx="2"/>
          </p:nvPr>
        </p:nvSpPr>
        <p:spPr>
          <a:xfrm>
            <a:off x="1159099" y="5396247"/>
            <a:ext cx="8065864" cy="780715"/>
          </a:xfrm>
        </p:spPr>
        <p:txBody>
          <a:bodyPr anchor="ctr">
            <a:noAutofit/>
          </a:bodyPr>
          <a:lstStyle/>
          <a:p>
            <a:pPr marL="0" indent="0" algn="ctr">
              <a:buNone/>
            </a:pPr>
            <a:r>
              <a:rPr lang="ru-RU" sz="2000" dirty="0" smtClean="0">
                <a:latin typeface="Georgia" panose="02040502050405020303" pitchFamily="18" charset="0"/>
              </a:rPr>
              <a:t>Ознакомиться с учебным пособием можно </a:t>
            </a:r>
            <a:r>
              <a:rPr lang="ru-RU" sz="2000" dirty="0" smtClean="0">
                <a:latin typeface="Georgia" panose="02040502050405020303" pitchFamily="18" charset="0"/>
                <a:hlinkClick r:id="rId2"/>
              </a:rPr>
              <a:t>здесь</a:t>
            </a:r>
            <a:endParaRPr lang="ru-RU" sz="2000" dirty="0">
              <a:latin typeface="Georgia" panose="02040502050405020303"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311" y="1825625"/>
            <a:ext cx="2347221" cy="3570622"/>
          </a:xfrm>
          <a:prstGeom prst="rect">
            <a:avLst/>
          </a:prstGeom>
        </p:spPr>
      </p:pic>
    </p:spTree>
    <p:extLst>
      <p:ext uri="{BB962C8B-B14F-4D97-AF65-F5344CB8AC3E}">
        <p14:creationId xmlns:p14="http://schemas.microsoft.com/office/powerpoint/2010/main" val="2140205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444" y="748748"/>
            <a:ext cx="8642256" cy="977899"/>
          </a:xfrm>
        </p:spPr>
        <p:txBody>
          <a:bodyPr>
            <a:noAutofit/>
          </a:bodyPr>
          <a:lstStyle/>
          <a:p>
            <a:pPr marL="179388"/>
            <a:r>
              <a:rPr lang="ru-RU" sz="2800" dirty="0" smtClean="0">
                <a:latin typeface="Georgia" panose="02040502050405020303" pitchFamily="18" charset="0"/>
              </a:rPr>
              <a:t>Герасимов, </a:t>
            </a:r>
            <a:r>
              <a:rPr lang="ru-RU" sz="2800" dirty="0">
                <a:latin typeface="Georgia" panose="02040502050405020303" pitchFamily="18" charset="0"/>
              </a:rPr>
              <a:t>Б.И</a:t>
            </a:r>
            <a:r>
              <a:rPr lang="ru-RU" sz="2800" dirty="0" smtClean="0">
                <a:latin typeface="Georgia" panose="02040502050405020303" pitchFamily="18" charset="0"/>
              </a:rPr>
              <a:t>., </a:t>
            </a:r>
            <a:r>
              <a:rPr lang="ru-RU" sz="2800" dirty="0" err="1" smtClean="0">
                <a:latin typeface="Georgia" panose="02040502050405020303" pitchFamily="18" charset="0"/>
              </a:rPr>
              <a:t>Добрышева</a:t>
            </a:r>
            <a:r>
              <a:rPr lang="ru-RU" sz="2800" dirty="0" smtClean="0">
                <a:latin typeface="Georgia" panose="02040502050405020303" pitchFamily="18" charset="0"/>
              </a:rPr>
              <a:t>, В.В., Злобина, </a:t>
            </a:r>
            <a:r>
              <a:rPr lang="ru-RU" sz="2800" dirty="0">
                <a:latin typeface="Georgia" panose="02040502050405020303" pitchFamily="18" charset="0"/>
              </a:rPr>
              <a:t>Н.В.</a:t>
            </a:r>
            <a:r>
              <a:rPr lang="ru-RU" sz="2800" dirty="0" smtClean="0">
                <a:latin typeface="Georgia" panose="02040502050405020303" pitchFamily="18" charset="0"/>
              </a:rPr>
              <a:t/>
            </a:r>
            <a:br>
              <a:rPr lang="ru-RU" sz="2800" dirty="0" smtClean="0">
                <a:latin typeface="Georgia" panose="02040502050405020303" pitchFamily="18" charset="0"/>
              </a:rPr>
            </a:br>
            <a:r>
              <a:rPr lang="ru-RU" sz="2800" dirty="0" smtClean="0">
                <a:latin typeface="Georgia" panose="02040502050405020303" pitchFamily="18" charset="0"/>
              </a:rPr>
              <a:t>Основы научных исследований</a:t>
            </a:r>
            <a:endParaRPr lang="ru-RU" sz="2800" dirty="0">
              <a:latin typeface="Georgia" panose="02040502050405020303" pitchFamily="18" charset="0"/>
            </a:endParaRPr>
          </a:p>
        </p:txBody>
      </p:sp>
      <p:sp>
        <p:nvSpPr>
          <p:cNvPr id="3" name="Объект 2"/>
          <p:cNvSpPr>
            <a:spLocks noGrp="1"/>
          </p:cNvSpPr>
          <p:nvPr>
            <p:ph sz="half" idx="1"/>
          </p:nvPr>
        </p:nvSpPr>
        <p:spPr>
          <a:xfrm>
            <a:off x="1292319" y="1825625"/>
            <a:ext cx="4551701" cy="3951720"/>
          </a:xfrm>
        </p:spPr>
        <p:txBody>
          <a:bodyPr anchor="ctr">
            <a:normAutofit fontScale="55000" lnSpcReduction="20000"/>
          </a:bodyPr>
          <a:lstStyle/>
          <a:p>
            <a:pPr marL="0" indent="180975" algn="just">
              <a:lnSpc>
                <a:spcPct val="120000"/>
              </a:lnSpc>
              <a:spcBef>
                <a:spcPts val="0"/>
              </a:spcBef>
              <a:buNone/>
            </a:pPr>
            <a:r>
              <a:rPr lang="ru-RU" dirty="0" smtClean="0">
                <a:latin typeface="Georgia" panose="02040502050405020303" pitchFamily="18" charset="0"/>
              </a:rPr>
              <a:t>В учебном пособии рассматриваются история науки, и методология научного исследования, а также процесс написания научно-практической работы: от выбора темы до оформления результатов научного исследования.</a:t>
            </a:r>
          </a:p>
          <a:p>
            <a:pPr marL="0" indent="180975" algn="just">
              <a:lnSpc>
                <a:spcPct val="120000"/>
              </a:lnSpc>
              <a:spcBef>
                <a:spcPts val="0"/>
              </a:spcBef>
              <a:buNone/>
            </a:pPr>
            <a:r>
              <a:rPr lang="ru-RU" dirty="0" smtClean="0">
                <a:latin typeface="Georgia" panose="02040502050405020303" pitchFamily="18" charset="0"/>
              </a:rPr>
              <a:t>В работе приведены математические методы количественного анализа показателей социально-экономических процессов. В качестве приложений даются правила подготовки и написания студентами работ научно-практического характера, что позволит конкретизировать полученные знания и применить их для решения практических задач, в частности при осуществлении экономической деятельности объектов на микро- и макроуровне.</a:t>
            </a:r>
            <a:endParaRPr lang="ru-RU" dirty="0">
              <a:latin typeface="Georgia" panose="02040502050405020303" pitchFamily="18" charset="0"/>
            </a:endParaRPr>
          </a:p>
        </p:txBody>
      </p:sp>
      <p:sp>
        <p:nvSpPr>
          <p:cNvPr id="4" name="Объект 3"/>
          <p:cNvSpPr>
            <a:spLocks noGrp="1"/>
          </p:cNvSpPr>
          <p:nvPr>
            <p:ph sz="half" idx="2"/>
          </p:nvPr>
        </p:nvSpPr>
        <p:spPr>
          <a:xfrm>
            <a:off x="1103219" y="5777345"/>
            <a:ext cx="8158163" cy="554182"/>
          </a:xfrm>
        </p:spPr>
        <p:txBody>
          <a:bodyPr>
            <a:normAutofit fontScale="55000" lnSpcReduction="20000"/>
          </a:bodyPr>
          <a:lstStyle/>
          <a:p>
            <a:pPr marL="0" indent="0" algn="ctr">
              <a:buNone/>
            </a:pPr>
            <a:r>
              <a:rPr lang="ru-RU" dirty="0" smtClean="0">
                <a:latin typeface="Georgia" panose="02040502050405020303" pitchFamily="18" charset="0"/>
              </a:rPr>
              <a:t>Ознакомиться с учебным пособием можно </a:t>
            </a:r>
            <a:r>
              <a:rPr lang="ru-RU" dirty="0" smtClean="0">
                <a:latin typeface="Georgia" panose="02040502050405020303" pitchFamily="18" charset="0"/>
                <a:hlinkClick r:id="rId2"/>
              </a:rPr>
              <a:t>здесь</a:t>
            </a:r>
            <a:endParaRPr lang="ru-RU" dirty="0">
              <a:latin typeface="Georgia" panose="02040502050405020303"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267" y="1825625"/>
            <a:ext cx="2292061" cy="3629961"/>
          </a:xfrm>
          <a:prstGeom prst="rect">
            <a:avLst/>
          </a:prstGeom>
        </p:spPr>
      </p:pic>
    </p:spTree>
    <p:extLst>
      <p:ext uri="{BB962C8B-B14F-4D97-AF65-F5344CB8AC3E}">
        <p14:creationId xmlns:p14="http://schemas.microsoft.com/office/powerpoint/2010/main" val="669930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040" y="1971675"/>
            <a:ext cx="8492938" cy="2686050"/>
          </a:xfrm>
        </p:spPr>
        <p:txBody>
          <a:bodyPr>
            <a:normAutofit fontScale="90000"/>
          </a:bodyPr>
          <a:lstStyle/>
          <a:p>
            <a:pPr algn="ctr"/>
            <a:r>
              <a:rPr lang="ru-RU" b="1" dirty="0" smtClean="0"/>
              <a:t>ПО ВОПРОСАМ ДОСТУПА </a:t>
            </a:r>
            <a:br>
              <a:rPr lang="ru-RU" b="1" dirty="0" smtClean="0"/>
            </a:br>
            <a:r>
              <a:rPr lang="ru-RU" b="1" dirty="0" smtClean="0"/>
              <a:t>К ЭЛЕКТРОННЫМ РЕСУРСАМ</a:t>
            </a:r>
            <a:r>
              <a:rPr lang="en-US" b="1" dirty="0" smtClean="0"/>
              <a:t> </a:t>
            </a:r>
            <a:r>
              <a:rPr lang="ru-RU" b="1" dirty="0" smtClean="0"/>
              <a:t/>
            </a:r>
            <a:br>
              <a:rPr lang="ru-RU" b="1" dirty="0" smtClean="0"/>
            </a:br>
            <a:r>
              <a:rPr lang="ru-RU" b="1" dirty="0" smtClean="0"/>
              <a:t>НАУЧНОЙ БИБЛИОТЕКИ НГУЭУ </a:t>
            </a:r>
            <a:br>
              <a:rPr lang="ru-RU" b="1" dirty="0" smtClean="0"/>
            </a:br>
            <a:r>
              <a:rPr lang="ru-RU" b="1" dirty="0" smtClean="0"/>
              <a:t>ПИШИТЕ НАМ ПО АДРЕСУ </a:t>
            </a:r>
            <a:r>
              <a:rPr lang="en-US" b="1" dirty="0" smtClean="0"/>
              <a:t/>
            </a:r>
            <a:br>
              <a:rPr lang="en-US" b="1" dirty="0" smtClean="0"/>
            </a:br>
            <a:r>
              <a:rPr lang="en-US" b="1" dirty="0" smtClean="0"/>
              <a:t>E-LIBRARY@NSUEM.RU</a:t>
            </a:r>
            <a:endParaRPr lang="ru-RU" b="1" dirty="0"/>
          </a:p>
        </p:txBody>
      </p:sp>
    </p:spTree>
    <p:extLst>
      <p:ext uri="{BB962C8B-B14F-4D97-AF65-F5344CB8AC3E}">
        <p14:creationId xmlns:p14="http://schemas.microsoft.com/office/powerpoint/2010/main" val="2224709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2027435" y="3515846"/>
            <a:ext cx="5851130" cy="788332"/>
          </a:xfrm>
        </p:spPr>
        <p:txBody>
          <a:bodyPr>
            <a:noAutofit/>
          </a:bodyPr>
          <a:lstStyle/>
          <a:p>
            <a:r>
              <a:rPr lang="ru-RU" sz="13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Статьи</a:t>
            </a:r>
            <a:endParaRPr lang="en-US" sz="13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ndParaRPr>
          </a:p>
        </p:txBody>
      </p:sp>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025" y="513221"/>
            <a:ext cx="8492938" cy="977899"/>
          </a:xfrm>
        </p:spPr>
        <p:txBody>
          <a:bodyPr>
            <a:noAutofit/>
          </a:bodyPr>
          <a:lstStyle/>
          <a:p>
            <a:pPr marL="177800"/>
            <a:r>
              <a:rPr lang="ru-RU" sz="2400" dirty="0" err="1" smtClean="0">
                <a:latin typeface="Georgia" panose="02040502050405020303" pitchFamily="18" charset="0"/>
              </a:rPr>
              <a:t>Кизеев</a:t>
            </a:r>
            <a:r>
              <a:rPr lang="ru-RU" sz="2400" dirty="0" smtClean="0">
                <a:latin typeface="Georgia" panose="02040502050405020303" pitchFamily="18" charset="0"/>
              </a:rPr>
              <a:t>, В.М., </a:t>
            </a:r>
            <a:r>
              <a:rPr lang="ru-RU" sz="2400" dirty="0" err="1" smtClean="0">
                <a:latin typeface="Georgia" panose="02040502050405020303" pitchFamily="18" charset="0"/>
              </a:rPr>
              <a:t>Подрезова</a:t>
            </a:r>
            <a:r>
              <a:rPr lang="ru-RU" sz="2400" dirty="0" smtClean="0">
                <a:latin typeface="Georgia" panose="02040502050405020303" pitchFamily="18" charset="0"/>
              </a:rPr>
              <a:t>, П.А.</a:t>
            </a:r>
            <a:br>
              <a:rPr lang="ru-RU" sz="2400" dirty="0" smtClean="0">
                <a:latin typeface="Georgia" panose="02040502050405020303" pitchFamily="18" charset="0"/>
              </a:rPr>
            </a:br>
            <a:r>
              <a:rPr lang="ru-RU" sz="2400" dirty="0">
                <a:latin typeface="Georgia" panose="02040502050405020303" pitchFamily="18" charset="0"/>
              </a:rPr>
              <a:t>Управление проектами в университетах. Опыт внедрения сервиса сопровождения сетевых проектов </a:t>
            </a:r>
          </a:p>
        </p:txBody>
      </p:sp>
      <p:sp>
        <p:nvSpPr>
          <p:cNvPr id="3" name="Объект 2"/>
          <p:cNvSpPr>
            <a:spLocks noGrp="1"/>
          </p:cNvSpPr>
          <p:nvPr>
            <p:ph sz="half" idx="1"/>
          </p:nvPr>
        </p:nvSpPr>
        <p:spPr>
          <a:xfrm>
            <a:off x="1014412" y="1491120"/>
            <a:ext cx="8543925" cy="4313935"/>
          </a:xfrm>
        </p:spPr>
        <p:txBody>
          <a:bodyPr anchor="ctr">
            <a:normAutofit fontScale="55000" lnSpcReduction="20000"/>
          </a:bodyPr>
          <a:lstStyle/>
          <a:p>
            <a:pPr marL="0" indent="0">
              <a:lnSpc>
                <a:spcPct val="120000"/>
              </a:lnSpc>
              <a:spcBef>
                <a:spcPts val="0"/>
              </a:spcBef>
              <a:buNone/>
            </a:pPr>
            <a:r>
              <a:rPr lang="ru-RU" dirty="0">
                <a:latin typeface="Georgia" panose="02040502050405020303" pitchFamily="18" charset="0"/>
              </a:rPr>
              <a:t/>
            </a:r>
            <a:br>
              <a:rPr lang="ru-RU" dirty="0">
                <a:latin typeface="Georgia" panose="02040502050405020303" pitchFamily="18" charset="0"/>
              </a:rPr>
            </a:br>
            <a:r>
              <a:rPr lang="ru-RU" dirty="0">
                <a:latin typeface="Georgia" panose="02040502050405020303" pitchFamily="18" charset="0"/>
              </a:rPr>
              <a:t>В статье рассматриваются особенности управления проектами в университетах. Одной из тенденций в этой области является трансформация системы управления и внедрение новых инструментов. На примере опыта реализации проекта открытия научно-образовательного центра «Современные производственные технологии» Института физики высоких технологий (ИФВТ) Томского политехнического университета (ТПУ) авторы анализируют работу сервиса сопровождения междисциплинарных (сетевых) проектов.</a:t>
            </a:r>
            <a:br>
              <a:rPr lang="ru-RU" dirty="0">
                <a:latin typeface="Georgia" panose="02040502050405020303" pitchFamily="18" charset="0"/>
              </a:rPr>
            </a:br>
            <a:r>
              <a:rPr lang="ru-RU" dirty="0">
                <a:latin typeface="Georgia" panose="02040502050405020303" pitchFamily="18" charset="0"/>
              </a:rPr>
              <a:t/>
            </a:r>
            <a:br>
              <a:rPr lang="ru-RU" dirty="0">
                <a:latin typeface="Georgia" panose="02040502050405020303" pitchFamily="18" charset="0"/>
              </a:rPr>
            </a:br>
            <a:r>
              <a:rPr lang="ru-RU" i="1" dirty="0">
                <a:latin typeface="Georgia" panose="02040502050405020303" pitchFamily="18" charset="0"/>
              </a:rPr>
              <a:t>Содержание статьи</a:t>
            </a:r>
            <a:r>
              <a:rPr lang="ru-RU" dirty="0">
                <a:latin typeface="Georgia" panose="02040502050405020303" pitchFamily="18" charset="0"/>
              </a:rPr>
              <a:t>.</a:t>
            </a:r>
            <a:br>
              <a:rPr lang="ru-RU" dirty="0">
                <a:latin typeface="Georgia" panose="02040502050405020303" pitchFamily="18" charset="0"/>
              </a:rPr>
            </a:br>
            <a:endParaRPr lang="en-US" dirty="0" smtClean="0">
              <a:latin typeface="Georgia" panose="02040502050405020303" pitchFamily="18" charset="0"/>
            </a:endParaRPr>
          </a:p>
          <a:p>
            <a:pPr marL="0" indent="0">
              <a:lnSpc>
                <a:spcPct val="120000"/>
              </a:lnSpc>
              <a:spcBef>
                <a:spcPts val="0"/>
              </a:spcBef>
              <a:buNone/>
            </a:pPr>
            <a:r>
              <a:rPr lang="ru-RU" dirty="0" smtClean="0">
                <a:latin typeface="Georgia" panose="02040502050405020303" pitchFamily="18" charset="0"/>
              </a:rPr>
              <a:t>• </a:t>
            </a:r>
            <a:r>
              <a:rPr lang="ru-RU" dirty="0">
                <a:latin typeface="Georgia" panose="02040502050405020303" pitchFamily="18" charset="0"/>
              </a:rPr>
              <a:t>1. Распространение управления проектами</a:t>
            </a:r>
          </a:p>
          <a:p>
            <a:pPr marL="0" indent="0">
              <a:lnSpc>
                <a:spcPct val="120000"/>
              </a:lnSpc>
              <a:spcBef>
                <a:spcPts val="0"/>
              </a:spcBef>
              <a:buNone/>
            </a:pPr>
            <a:r>
              <a:rPr lang="ru-RU" dirty="0">
                <a:latin typeface="Georgia" panose="02040502050405020303" pitchFamily="18" charset="0"/>
              </a:rPr>
              <a:t>• 2. Особенности управления проектами в университетах</a:t>
            </a:r>
          </a:p>
          <a:p>
            <a:pPr marL="0" indent="0">
              <a:lnSpc>
                <a:spcPct val="120000"/>
              </a:lnSpc>
              <a:spcBef>
                <a:spcPts val="0"/>
              </a:spcBef>
              <a:buNone/>
            </a:pPr>
            <a:r>
              <a:rPr lang="ru-RU" dirty="0" smtClean="0">
                <a:latin typeface="Georgia" panose="02040502050405020303" pitchFamily="18" charset="0"/>
              </a:rPr>
              <a:t>• </a:t>
            </a:r>
            <a:r>
              <a:rPr lang="ru-RU" dirty="0">
                <a:latin typeface="Georgia" panose="02040502050405020303" pitchFamily="18" charset="0"/>
              </a:rPr>
              <a:t>3. Внедрение проектного подхода: трансформация университетов посредством современных программ развития</a:t>
            </a:r>
          </a:p>
          <a:p>
            <a:pPr marL="0" indent="0">
              <a:lnSpc>
                <a:spcPct val="120000"/>
              </a:lnSpc>
              <a:spcBef>
                <a:spcPts val="0"/>
              </a:spcBef>
              <a:buNone/>
            </a:pPr>
            <a:r>
              <a:rPr lang="ru-RU" dirty="0">
                <a:latin typeface="Georgia" panose="02040502050405020303" pitchFamily="18" charset="0"/>
              </a:rPr>
              <a:t>• 4. Опыт управления внутренними междисциплинарными (сетевыми) проектами университета</a:t>
            </a:r>
          </a:p>
          <a:p>
            <a:pPr marL="0" indent="0">
              <a:lnSpc>
                <a:spcPct val="120000"/>
              </a:lnSpc>
              <a:spcBef>
                <a:spcPts val="0"/>
              </a:spcBef>
              <a:buNone/>
            </a:pPr>
            <a:r>
              <a:rPr lang="ru-RU" dirty="0">
                <a:latin typeface="Georgia" panose="02040502050405020303" pitchFamily="18" charset="0"/>
              </a:rPr>
              <a:t>• 5. Типовая структура сервиса сопровождения сетевых проектов в университете и ключевые этапы ее внедрения</a:t>
            </a:r>
          </a:p>
          <a:p>
            <a:pPr marL="179388" indent="0" algn="just">
              <a:buNone/>
            </a:pPr>
            <a:endParaRPr lang="ru-RU" dirty="0">
              <a:latin typeface="Georgia" panose="02040502050405020303" pitchFamily="18" charset="0"/>
            </a:endParaRPr>
          </a:p>
        </p:txBody>
      </p:sp>
      <p:sp>
        <p:nvSpPr>
          <p:cNvPr id="4" name="Объект 3"/>
          <p:cNvSpPr>
            <a:spLocks noGrp="1"/>
          </p:cNvSpPr>
          <p:nvPr>
            <p:ph sz="half" idx="2"/>
          </p:nvPr>
        </p:nvSpPr>
        <p:spPr>
          <a:xfrm>
            <a:off x="1154638" y="5957455"/>
            <a:ext cx="7781543" cy="371908"/>
          </a:xfrm>
        </p:spPr>
        <p:txBody>
          <a:bodyPr anchor="ctr">
            <a:normAutofit fontScale="55000" lnSpcReduction="20000"/>
          </a:bodyPr>
          <a:lstStyle/>
          <a:p>
            <a:pPr marL="0" indent="0" algn="ctr">
              <a:buNone/>
            </a:pPr>
            <a:r>
              <a:rPr lang="ru-RU" dirty="0" smtClean="0">
                <a:latin typeface="Georgia" panose="02040502050405020303" pitchFamily="18" charset="0"/>
              </a:rPr>
              <a:t>Ознакомиться с текстом статьи и скачать её можно </a:t>
            </a:r>
            <a:r>
              <a:rPr lang="ru-RU" dirty="0" smtClean="0">
                <a:latin typeface="Georgia" panose="02040502050405020303" pitchFamily="18" charset="0"/>
                <a:hlinkClick r:id="rId2"/>
              </a:rPr>
              <a:t>здесь</a:t>
            </a:r>
            <a:endParaRPr lang="ru-RU" dirty="0">
              <a:latin typeface="Georgia" panose="02040502050405020303" pitchFamily="18" charset="0"/>
            </a:endParaRPr>
          </a:p>
        </p:txBody>
      </p:sp>
    </p:spTree>
    <p:extLst>
      <p:ext uri="{BB962C8B-B14F-4D97-AF65-F5344CB8AC3E}">
        <p14:creationId xmlns:p14="http://schemas.microsoft.com/office/powerpoint/2010/main" val="3944627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444" y="536247"/>
            <a:ext cx="8492938" cy="977899"/>
          </a:xfrm>
        </p:spPr>
        <p:txBody>
          <a:bodyPr>
            <a:noAutofit/>
          </a:bodyPr>
          <a:lstStyle/>
          <a:p>
            <a:pPr marL="180975"/>
            <a:r>
              <a:rPr lang="ru-RU" sz="2000" dirty="0" err="1" smtClean="0">
                <a:latin typeface="Georgia" panose="02040502050405020303" pitchFamily="18" charset="0"/>
              </a:rPr>
              <a:t>Савощик</a:t>
            </a:r>
            <a:r>
              <a:rPr lang="ru-RU" sz="2000" dirty="0" smtClean="0">
                <a:latin typeface="Georgia" panose="02040502050405020303" pitchFamily="18" charset="0"/>
              </a:rPr>
              <a:t>, В.А., </a:t>
            </a:r>
            <a:r>
              <a:rPr lang="ru-RU" sz="2000" dirty="0" err="1" smtClean="0">
                <a:latin typeface="Georgia" panose="02040502050405020303" pitchFamily="18" charset="0"/>
              </a:rPr>
              <a:t>Шутилин</a:t>
            </a:r>
            <a:r>
              <a:rPr lang="ru-RU" sz="2000" dirty="0" smtClean="0">
                <a:latin typeface="Georgia" panose="02040502050405020303" pitchFamily="18" charset="0"/>
              </a:rPr>
              <a:t>, В.А.</a:t>
            </a:r>
            <a:br>
              <a:rPr lang="ru-RU" sz="2000" dirty="0" smtClean="0">
                <a:latin typeface="Georgia" panose="02040502050405020303" pitchFamily="18" charset="0"/>
              </a:rPr>
            </a:br>
            <a:r>
              <a:rPr lang="ru-RU" sz="2000" dirty="0" err="1" smtClean="0">
                <a:latin typeface="Georgia" panose="02040502050405020303" pitchFamily="18" charset="0"/>
              </a:rPr>
              <a:t>Грантовые</a:t>
            </a:r>
            <a:r>
              <a:rPr lang="ru-RU" sz="2000" dirty="0" smtClean="0">
                <a:latin typeface="Georgia" panose="02040502050405020303" pitchFamily="18" charset="0"/>
              </a:rPr>
              <a:t> конкурсы компании «</a:t>
            </a:r>
            <a:r>
              <a:rPr lang="ru-RU" sz="2000" dirty="0" err="1" smtClean="0">
                <a:latin typeface="Georgia" panose="02040502050405020303" pitchFamily="18" charset="0"/>
              </a:rPr>
              <a:t>Газпромнефть</a:t>
            </a:r>
            <a:r>
              <a:rPr lang="ru-RU" sz="2000" dirty="0" smtClean="0">
                <a:latin typeface="Georgia" panose="02040502050405020303" pitchFamily="18" charset="0"/>
              </a:rPr>
              <a:t>»: устойчивое развитие проектной деятельности</a:t>
            </a:r>
            <a:endParaRPr lang="ru-RU" sz="2000" dirty="0">
              <a:latin typeface="Georgia" panose="02040502050405020303" pitchFamily="18" charset="0"/>
            </a:endParaRPr>
          </a:p>
        </p:txBody>
      </p:sp>
      <p:sp>
        <p:nvSpPr>
          <p:cNvPr id="3" name="Объект 2"/>
          <p:cNvSpPr>
            <a:spLocks noGrp="1"/>
          </p:cNvSpPr>
          <p:nvPr>
            <p:ph sz="half" idx="1"/>
          </p:nvPr>
        </p:nvSpPr>
        <p:spPr>
          <a:xfrm>
            <a:off x="909637" y="1825624"/>
            <a:ext cx="8543925" cy="3870325"/>
          </a:xfrm>
        </p:spPr>
        <p:txBody>
          <a:bodyPr anchor="ctr">
            <a:normAutofit fontScale="62500" lnSpcReduction="20000"/>
          </a:bodyPr>
          <a:lstStyle/>
          <a:p>
            <a:pPr marL="0" indent="0">
              <a:lnSpc>
                <a:spcPct val="120000"/>
              </a:lnSpc>
              <a:spcBef>
                <a:spcPts val="0"/>
              </a:spcBef>
              <a:buNone/>
            </a:pPr>
            <a:r>
              <a:rPr lang="ru-RU" dirty="0" smtClean="0">
                <a:latin typeface="Georgia" panose="02040502050405020303" pitchFamily="18" charset="0"/>
              </a:rPr>
              <a:t>В </a:t>
            </a:r>
            <a:r>
              <a:rPr lang="ru-RU" dirty="0">
                <a:latin typeface="Georgia" panose="02040502050405020303" pitchFamily="18" charset="0"/>
              </a:rPr>
              <a:t>статье обобщается опыт организации </a:t>
            </a:r>
            <a:r>
              <a:rPr lang="ru-RU" dirty="0" err="1">
                <a:latin typeface="Georgia" panose="02040502050405020303" pitchFamily="18" charset="0"/>
              </a:rPr>
              <a:t>грантовых</a:t>
            </a:r>
            <a:r>
              <a:rPr lang="ru-RU" dirty="0">
                <a:latin typeface="Georgia" panose="02040502050405020303" pitchFamily="18" charset="0"/>
              </a:rPr>
              <a:t> конкурсов компании «Газпром нефть». Данные конкурсы являются одним из важных инструментов программы социальных инвестиций «Родные города». Для компании как инициатора конкурсов большое значение имеет устойчивость проектов, получивших </a:t>
            </a:r>
            <a:r>
              <a:rPr lang="ru-RU" dirty="0" err="1">
                <a:latin typeface="Georgia" panose="02040502050405020303" pitchFamily="18" charset="0"/>
              </a:rPr>
              <a:t>грантовое</a:t>
            </a:r>
            <a:r>
              <a:rPr lang="ru-RU" dirty="0">
                <a:latin typeface="Georgia" panose="02040502050405020303" pitchFamily="18" charset="0"/>
              </a:rPr>
              <a:t> финансирование, поэтому авторы описывают методику и результаты исследования устойчивости проектов, победивших в конкурсах 2013 г. и 2014 г.</a:t>
            </a:r>
            <a:br>
              <a:rPr lang="ru-RU" dirty="0">
                <a:latin typeface="Georgia" panose="02040502050405020303" pitchFamily="18" charset="0"/>
              </a:rPr>
            </a:br>
            <a:r>
              <a:rPr lang="ru-RU" dirty="0">
                <a:latin typeface="Georgia" panose="02040502050405020303" pitchFamily="18" charset="0"/>
              </a:rPr>
              <a:t/>
            </a:r>
            <a:br>
              <a:rPr lang="ru-RU" dirty="0">
                <a:latin typeface="Georgia" panose="02040502050405020303" pitchFamily="18" charset="0"/>
              </a:rPr>
            </a:br>
            <a:r>
              <a:rPr lang="ru-RU" i="1" dirty="0">
                <a:latin typeface="Georgia" panose="02040502050405020303" pitchFamily="18" charset="0"/>
              </a:rPr>
              <a:t>Содержание статьи</a:t>
            </a:r>
            <a:r>
              <a:rPr lang="ru-RU" dirty="0">
                <a:latin typeface="Georgia" panose="02040502050405020303" pitchFamily="18" charset="0"/>
              </a:rPr>
              <a:t>.</a:t>
            </a:r>
            <a:br>
              <a:rPr lang="ru-RU" dirty="0">
                <a:latin typeface="Georgia" panose="02040502050405020303" pitchFamily="18" charset="0"/>
              </a:rPr>
            </a:br>
            <a:endParaRPr lang="ru-RU" dirty="0">
              <a:latin typeface="Georgia" panose="02040502050405020303" pitchFamily="18" charset="0"/>
            </a:endParaRPr>
          </a:p>
          <a:p>
            <a:pPr marL="0" indent="0">
              <a:lnSpc>
                <a:spcPct val="120000"/>
              </a:lnSpc>
              <a:spcBef>
                <a:spcPts val="0"/>
              </a:spcBef>
              <a:buNone/>
            </a:pPr>
            <a:r>
              <a:rPr lang="ru-RU" dirty="0" smtClean="0">
                <a:latin typeface="Georgia" panose="02040502050405020303" pitchFamily="18" charset="0"/>
              </a:rPr>
              <a:t>• </a:t>
            </a:r>
            <a:r>
              <a:rPr lang="ru-RU" dirty="0">
                <a:latin typeface="Georgia" panose="02040502050405020303" pitchFamily="18" charset="0"/>
              </a:rPr>
              <a:t>1. О конкурсах</a:t>
            </a:r>
          </a:p>
          <a:p>
            <a:pPr marL="0" indent="0">
              <a:lnSpc>
                <a:spcPct val="120000"/>
              </a:lnSpc>
              <a:spcBef>
                <a:spcPts val="0"/>
              </a:spcBef>
              <a:buNone/>
            </a:pPr>
            <a:r>
              <a:rPr lang="ru-RU" dirty="0">
                <a:latin typeface="Georgia" panose="02040502050405020303" pitchFamily="18" charset="0"/>
              </a:rPr>
              <a:t>• 2. Исследование устойчивости проектов-победителей</a:t>
            </a:r>
          </a:p>
          <a:p>
            <a:pPr marL="0" indent="0">
              <a:lnSpc>
                <a:spcPct val="120000"/>
              </a:lnSpc>
              <a:spcBef>
                <a:spcPts val="0"/>
              </a:spcBef>
              <a:buNone/>
            </a:pPr>
            <a:r>
              <a:rPr lang="ru-RU" dirty="0">
                <a:latin typeface="Georgia" panose="02040502050405020303" pitchFamily="18" charset="0"/>
              </a:rPr>
              <a:t>• 3. Промежуточные итоги и перспективы дальнейшей </a:t>
            </a:r>
            <a:r>
              <a:rPr lang="ru-RU" dirty="0" smtClean="0">
                <a:latin typeface="Georgia" panose="02040502050405020303" pitchFamily="18" charset="0"/>
              </a:rPr>
              <a:t>деятельности</a:t>
            </a:r>
            <a:endParaRPr lang="ru-RU" dirty="0">
              <a:latin typeface="Georgia" panose="02040502050405020303" pitchFamily="18" charset="0"/>
            </a:endParaRPr>
          </a:p>
        </p:txBody>
      </p:sp>
      <p:sp>
        <p:nvSpPr>
          <p:cNvPr id="4" name="Объект 3"/>
          <p:cNvSpPr>
            <a:spLocks noGrp="1"/>
          </p:cNvSpPr>
          <p:nvPr>
            <p:ph sz="half" idx="2"/>
          </p:nvPr>
        </p:nvSpPr>
        <p:spPr>
          <a:xfrm>
            <a:off x="978794" y="5615189"/>
            <a:ext cx="8246169" cy="561774"/>
          </a:xfrm>
        </p:spPr>
        <p:txBody>
          <a:bodyPr anchor="ctr">
            <a:normAutofit fontScale="62500" lnSpcReduction="20000"/>
          </a:bodyPr>
          <a:lstStyle/>
          <a:p>
            <a:pPr marL="0" indent="0" algn="ctr">
              <a:buNone/>
            </a:pPr>
            <a:r>
              <a:rPr lang="ru-RU" dirty="0" smtClean="0">
                <a:latin typeface="Georgia" panose="02040502050405020303" pitchFamily="18" charset="0"/>
              </a:rPr>
              <a:t>Ознакомиться со статьей и скачать её можно </a:t>
            </a:r>
            <a:r>
              <a:rPr lang="ru-RU" dirty="0" smtClean="0">
                <a:latin typeface="Georgia" panose="02040502050405020303" pitchFamily="18" charset="0"/>
                <a:hlinkClick r:id="rId2"/>
              </a:rPr>
              <a:t>здесь</a:t>
            </a:r>
            <a:endParaRPr lang="ru-RU" dirty="0">
              <a:latin typeface="Georgia" panose="02040502050405020303" pitchFamily="18" charset="0"/>
            </a:endParaRPr>
          </a:p>
        </p:txBody>
      </p:sp>
    </p:spTree>
    <p:extLst>
      <p:ext uri="{BB962C8B-B14F-4D97-AF65-F5344CB8AC3E}">
        <p14:creationId xmlns:p14="http://schemas.microsoft.com/office/powerpoint/2010/main" val="489648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1038" y="665035"/>
            <a:ext cx="8888493" cy="977899"/>
          </a:xfrm>
        </p:spPr>
        <p:txBody>
          <a:bodyPr>
            <a:noAutofit/>
          </a:bodyPr>
          <a:lstStyle/>
          <a:p>
            <a:pPr marL="180975"/>
            <a:r>
              <a:rPr lang="ru-RU" sz="2800" dirty="0" smtClean="0">
                <a:latin typeface="Georgia" panose="02040502050405020303" pitchFamily="18" charset="0"/>
              </a:rPr>
              <a:t>Неизвестный, С.А.</a:t>
            </a:r>
            <a:br>
              <a:rPr lang="ru-RU" sz="2800" dirty="0" smtClean="0">
                <a:latin typeface="Georgia" panose="02040502050405020303" pitchFamily="18" charset="0"/>
              </a:rPr>
            </a:br>
            <a:r>
              <a:rPr lang="ru-RU" sz="2800" dirty="0" smtClean="0">
                <a:latin typeface="Georgia" panose="02040502050405020303" pitchFamily="18" charset="0"/>
              </a:rPr>
              <a:t>Психология управления проектной деятельностью</a:t>
            </a:r>
            <a:endParaRPr lang="ru-RU" sz="2800" dirty="0">
              <a:latin typeface="Georgia" panose="02040502050405020303" pitchFamily="18" charset="0"/>
            </a:endParaRPr>
          </a:p>
        </p:txBody>
      </p:sp>
      <p:sp>
        <p:nvSpPr>
          <p:cNvPr id="5" name="Объект 4"/>
          <p:cNvSpPr>
            <a:spLocks noGrp="1"/>
          </p:cNvSpPr>
          <p:nvPr>
            <p:ph sz="half" idx="1"/>
          </p:nvPr>
        </p:nvSpPr>
        <p:spPr>
          <a:xfrm>
            <a:off x="947737" y="1642935"/>
            <a:ext cx="8720540" cy="4062406"/>
          </a:xfrm>
        </p:spPr>
        <p:txBody>
          <a:bodyPr anchor="ctr">
            <a:normAutofit fontScale="55000" lnSpcReduction="20000"/>
          </a:bodyPr>
          <a:lstStyle/>
          <a:p>
            <a:pPr marL="0" indent="0">
              <a:lnSpc>
                <a:spcPct val="120000"/>
              </a:lnSpc>
              <a:spcBef>
                <a:spcPts val="0"/>
              </a:spcBef>
              <a:buNone/>
            </a:pPr>
            <a:r>
              <a:rPr lang="ru-RU" dirty="0" smtClean="0">
                <a:latin typeface="Georgia" panose="02040502050405020303" pitchFamily="18" charset="0"/>
              </a:rPr>
              <a:t>Достижение </a:t>
            </a:r>
            <a:r>
              <a:rPr lang="ru-RU" dirty="0">
                <a:latin typeface="Georgia" panose="02040502050405020303" pitchFamily="18" charset="0"/>
              </a:rPr>
              <a:t>цели проекта прежде всего зависит от успешной координации действий всех его участников. При правильном подборе членов команды эффективное взаимодействие между ними определяется их способностью адекватно донести адекватную мысль адекватному адресату. Данная статья посвящена психологии управления проектной деятельностью, которая на практике используется для развития данной способности.</a:t>
            </a:r>
            <a:br>
              <a:rPr lang="ru-RU" dirty="0">
                <a:latin typeface="Georgia" panose="02040502050405020303" pitchFamily="18" charset="0"/>
              </a:rPr>
            </a:br>
            <a:r>
              <a:rPr lang="ru-RU" dirty="0">
                <a:latin typeface="Georgia" panose="02040502050405020303" pitchFamily="18" charset="0"/>
              </a:rPr>
              <a:t/>
            </a:r>
            <a:br>
              <a:rPr lang="ru-RU" dirty="0">
                <a:latin typeface="Georgia" panose="02040502050405020303" pitchFamily="18" charset="0"/>
              </a:rPr>
            </a:br>
            <a:r>
              <a:rPr lang="ru-RU" i="1" dirty="0">
                <a:latin typeface="Georgia" panose="02040502050405020303" pitchFamily="18" charset="0"/>
              </a:rPr>
              <a:t>Содержание статьи</a:t>
            </a:r>
            <a:r>
              <a:rPr lang="ru-RU" dirty="0">
                <a:latin typeface="Georgia" panose="02040502050405020303" pitchFamily="18" charset="0"/>
              </a:rPr>
              <a:t>.</a:t>
            </a:r>
            <a:br>
              <a:rPr lang="ru-RU" dirty="0">
                <a:latin typeface="Georgia" panose="02040502050405020303" pitchFamily="18" charset="0"/>
              </a:rPr>
            </a:br>
            <a:endParaRPr lang="ru-RU" dirty="0" smtClean="0">
              <a:latin typeface="Georgia" panose="02040502050405020303" pitchFamily="18" charset="0"/>
            </a:endParaRPr>
          </a:p>
          <a:p>
            <a:pPr marL="0" indent="0">
              <a:lnSpc>
                <a:spcPct val="120000"/>
              </a:lnSpc>
              <a:spcBef>
                <a:spcPts val="0"/>
              </a:spcBef>
              <a:buNone/>
            </a:pPr>
            <a:r>
              <a:rPr lang="ru-RU" dirty="0" smtClean="0">
                <a:latin typeface="Georgia" panose="02040502050405020303" pitchFamily="18" charset="0"/>
              </a:rPr>
              <a:t>• </a:t>
            </a:r>
            <a:r>
              <a:rPr lang="ru-RU" dirty="0">
                <a:latin typeface="Georgia" panose="02040502050405020303" pitchFamily="18" charset="0"/>
              </a:rPr>
              <a:t>1. Различия между психологией управления проектной и операционной / производственной деятельностью</a:t>
            </a:r>
          </a:p>
          <a:p>
            <a:pPr marL="0" indent="0">
              <a:lnSpc>
                <a:spcPct val="120000"/>
              </a:lnSpc>
              <a:spcBef>
                <a:spcPts val="0"/>
              </a:spcBef>
              <a:buNone/>
            </a:pPr>
            <a:r>
              <a:rPr lang="ru-RU" dirty="0">
                <a:latin typeface="Georgia" panose="02040502050405020303" pitchFamily="18" charset="0"/>
              </a:rPr>
              <a:t>• 2. Особенности психологии проектной деятельности</a:t>
            </a:r>
          </a:p>
          <a:p>
            <a:pPr marL="0" indent="0">
              <a:lnSpc>
                <a:spcPct val="120000"/>
              </a:lnSpc>
              <a:spcBef>
                <a:spcPts val="0"/>
              </a:spcBef>
              <a:buNone/>
            </a:pPr>
            <a:r>
              <a:rPr lang="ru-RU" dirty="0">
                <a:latin typeface="Georgia" panose="02040502050405020303" pitchFamily="18" charset="0"/>
              </a:rPr>
              <a:t>• 3. Роль </a:t>
            </a:r>
            <a:r>
              <a:rPr lang="ru-RU" dirty="0" err="1">
                <a:latin typeface="Georgia" panose="02040502050405020303" pitchFamily="18" charset="0"/>
              </a:rPr>
              <a:t>интериоризации</a:t>
            </a:r>
            <a:r>
              <a:rPr lang="ru-RU" dirty="0">
                <a:latin typeface="Georgia" panose="02040502050405020303" pitchFamily="18" charset="0"/>
              </a:rPr>
              <a:t> в процессе принятия решения</a:t>
            </a:r>
          </a:p>
          <a:p>
            <a:pPr marL="0" indent="0">
              <a:lnSpc>
                <a:spcPct val="120000"/>
              </a:lnSpc>
              <a:spcBef>
                <a:spcPts val="0"/>
              </a:spcBef>
              <a:buNone/>
            </a:pPr>
            <a:r>
              <a:rPr lang="ru-RU" dirty="0">
                <a:latin typeface="Georgia" panose="02040502050405020303" pitchFamily="18" charset="0"/>
              </a:rPr>
              <a:t>• 4. Синергия при управлении проектной деятельностью</a:t>
            </a:r>
          </a:p>
          <a:p>
            <a:pPr marL="0" indent="0">
              <a:lnSpc>
                <a:spcPct val="120000"/>
              </a:lnSpc>
              <a:spcBef>
                <a:spcPts val="0"/>
              </a:spcBef>
              <a:buNone/>
            </a:pPr>
            <a:r>
              <a:rPr lang="ru-RU" dirty="0">
                <a:latin typeface="Georgia" panose="02040502050405020303" pitchFamily="18" charset="0"/>
              </a:rPr>
              <a:t>• 5. Фрустрация и психология управления проектной деятельностью</a:t>
            </a:r>
          </a:p>
          <a:p>
            <a:pPr marL="0" indent="0">
              <a:lnSpc>
                <a:spcPct val="120000"/>
              </a:lnSpc>
              <a:spcBef>
                <a:spcPts val="0"/>
              </a:spcBef>
              <a:buNone/>
            </a:pPr>
            <a:r>
              <a:rPr lang="ru-RU" dirty="0">
                <a:latin typeface="Georgia" panose="02040502050405020303" pitchFamily="18" charset="0"/>
              </a:rPr>
              <a:t>• 6. Влияние массовой культуры на психологию проектной деятельности</a:t>
            </a:r>
          </a:p>
          <a:p>
            <a:pPr marL="0" indent="0">
              <a:lnSpc>
                <a:spcPct val="120000"/>
              </a:lnSpc>
              <a:spcBef>
                <a:spcPts val="0"/>
              </a:spcBef>
              <a:buNone/>
            </a:pPr>
            <a:r>
              <a:rPr lang="ru-RU" dirty="0">
                <a:latin typeface="Georgia" panose="02040502050405020303" pitchFamily="18" charset="0"/>
              </a:rPr>
              <a:t>• 7. Влияние корпоративной психологии на безопасность управленческой </a:t>
            </a:r>
            <a:r>
              <a:rPr lang="ru-RU" dirty="0" smtClean="0">
                <a:latin typeface="Georgia" panose="02040502050405020303" pitchFamily="18" charset="0"/>
              </a:rPr>
              <a:t>деятельности</a:t>
            </a:r>
            <a:endParaRPr lang="ru-RU" dirty="0">
              <a:latin typeface="Georgia" panose="02040502050405020303" pitchFamily="18" charset="0"/>
            </a:endParaRPr>
          </a:p>
        </p:txBody>
      </p:sp>
      <p:sp>
        <p:nvSpPr>
          <p:cNvPr id="6" name="Объект 5"/>
          <p:cNvSpPr>
            <a:spLocks noGrp="1"/>
          </p:cNvSpPr>
          <p:nvPr>
            <p:ph sz="half" idx="2"/>
          </p:nvPr>
        </p:nvSpPr>
        <p:spPr>
          <a:xfrm>
            <a:off x="1047275" y="5911403"/>
            <a:ext cx="8156017" cy="471622"/>
          </a:xfrm>
        </p:spPr>
        <p:txBody>
          <a:bodyPr anchor="ctr">
            <a:normAutofit fontScale="55000" lnSpcReduction="20000"/>
          </a:bodyPr>
          <a:lstStyle/>
          <a:p>
            <a:pPr marL="0" indent="0" algn="ctr">
              <a:buNone/>
            </a:pPr>
            <a:r>
              <a:rPr lang="ru-RU" dirty="0" smtClean="0">
                <a:latin typeface="Georgia" panose="02040502050405020303" pitchFamily="18" charset="0"/>
              </a:rPr>
              <a:t>Ознакомиться со статьей и скачать её можно </a:t>
            </a:r>
            <a:r>
              <a:rPr lang="ru-RU" dirty="0" smtClean="0">
                <a:latin typeface="Georgia" panose="02040502050405020303" pitchFamily="18" charset="0"/>
                <a:hlinkClick r:id="rId2"/>
              </a:rPr>
              <a:t>здесь</a:t>
            </a:r>
            <a:endParaRPr lang="ru-RU" dirty="0">
              <a:latin typeface="Georgia" panose="02040502050405020303" pitchFamily="18" charset="0"/>
            </a:endParaRPr>
          </a:p>
        </p:txBody>
      </p:sp>
    </p:spTree>
    <p:extLst>
      <p:ext uri="{BB962C8B-B14F-4D97-AF65-F5344CB8AC3E}">
        <p14:creationId xmlns:p14="http://schemas.microsoft.com/office/powerpoint/2010/main" val="1959468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025" y="484731"/>
            <a:ext cx="8492938" cy="977899"/>
          </a:xfrm>
        </p:spPr>
        <p:txBody>
          <a:bodyPr>
            <a:noAutofit/>
          </a:bodyPr>
          <a:lstStyle/>
          <a:p>
            <a:pPr marL="180975"/>
            <a:r>
              <a:rPr lang="ru-RU" sz="2400" dirty="0" smtClean="0">
                <a:latin typeface="Georgia" panose="02040502050405020303" pitchFamily="18" charset="0"/>
              </a:rPr>
              <a:t>Кириченко, М.В.</a:t>
            </a:r>
            <a:br>
              <a:rPr lang="ru-RU" sz="2400" dirty="0" smtClean="0">
                <a:latin typeface="Georgia" panose="02040502050405020303" pitchFamily="18" charset="0"/>
              </a:rPr>
            </a:br>
            <a:r>
              <a:rPr lang="ru-RU" sz="2400" dirty="0" smtClean="0">
                <a:latin typeface="Georgia" panose="02040502050405020303" pitchFamily="18" charset="0"/>
              </a:rPr>
              <a:t>Расчет сроков наукоемкого проекта при помощи программы </a:t>
            </a:r>
            <a:r>
              <a:rPr lang="en-US" sz="2400" dirty="0" smtClean="0">
                <a:latin typeface="Georgia" panose="02040502050405020303" pitchFamily="18" charset="0"/>
              </a:rPr>
              <a:t>Excel</a:t>
            </a:r>
            <a:endParaRPr lang="ru-RU" sz="2400" dirty="0">
              <a:latin typeface="Georgia" panose="02040502050405020303" pitchFamily="18" charset="0"/>
            </a:endParaRPr>
          </a:p>
        </p:txBody>
      </p:sp>
      <p:sp>
        <p:nvSpPr>
          <p:cNvPr id="3" name="Объект 2"/>
          <p:cNvSpPr>
            <a:spLocks noGrp="1"/>
          </p:cNvSpPr>
          <p:nvPr>
            <p:ph sz="half" idx="1"/>
          </p:nvPr>
        </p:nvSpPr>
        <p:spPr>
          <a:xfrm>
            <a:off x="951494" y="1644126"/>
            <a:ext cx="8543925" cy="4173013"/>
          </a:xfrm>
        </p:spPr>
        <p:txBody>
          <a:bodyPr anchor="ctr">
            <a:normAutofit fontScale="55000" lnSpcReduction="20000"/>
          </a:bodyPr>
          <a:lstStyle/>
          <a:p>
            <a:pPr marL="0" indent="0">
              <a:lnSpc>
                <a:spcPct val="120000"/>
              </a:lnSpc>
              <a:spcBef>
                <a:spcPts val="0"/>
              </a:spcBef>
              <a:buNone/>
            </a:pPr>
            <a:r>
              <a:rPr lang="ru-RU" dirty="0" smtClean="0">
                <a:latin typeface="Georgia" panose="02040502050405020303" pitchFamily="18" charset="0"/>
              </a:rPr>
              <a:t>Статья </a:t>
            </a:r>
            <a:r>
              <a:rPr lang="ru-RU" dirty="0">
                <a:latin typeface="Georgia" panose="02040502050405020303" pitchFamily="18" charset="0"/>
              </a:rPr>
              <a:t>посвящена расчету сроков наукоемкого проекта при помощи программы </a:t>
            </a:r>
            <a:r>
              <a:rPr lang="ru-RU" dirty="0" err="1">
                <a:latin typeface="Georgia" panose="02040502050405020303" pitchFamily="18" charset="0"/>
              </a:rPr>
              <a:t>Excel</a:t>
            </a:r>
            <a:r>
              <a:rPr lang="ru-RU" dirty="0">
                <a:latin typeface="Georgia" panose="02040502050405020303" pitchFamily="18" charset="0"/>
              </a:rPr>
              <a:t>. Под наукоемким проектом понимается проведение работ за счет средств полученных грантов. Особая роль в этом процессе отводится управлению сроками. Автор исследует возможности программы </a:t>
            </a:r>
            <a:r>
              <a:rPr lang="ru-RU" dirty="0" err="1">
                <a:latin typeface="Georgia" panose="02040502050405020303" pitchFamily="18" charset="0"/>
              </a:rPr>
              <a:t>Excel</a:t>
            </a:r>
            <a:r>
              <a:rPr lang="ru-RU" dirty="0">
                <a:latin typeface="Georgia" panose="02040502050405020303" pitchFamily="18" charset="0"/>
              </a:rPr>
              <a:t>, не требующей отдельных финансовых затрат, для построения сетевой диаграммы, вычисления сроков при помощи расчетных таблиц, определения критического пути проекта, а также предлагает варианты контроля и оптимизации расчетов.</a:t>
            </a:r>
            <a:br>
              <a:rPr lang="ru-RU" dirty="0">
                <a:latin typeface="Georgia" panose="02040502050405020303" pitchFamily="18" charset="0"/>
              </a:rPr>
            </a:br>
            <a:r>
              <a:rPr lang="ru-RU" dirty="0">
                <a:latin typeface="Georgia" panose="02040502050405020303" pitchFamily="18" charset="0"/>
              </a:rPr>
              <a:t/>
            </a:r>
            <a:br>
              <a:rPr lang="ru-RU" dirty="0">
                <a:latin typeface="Georgia" panose="02040502050405020303" pitchFamily="18" charset="0"/>
              </a:rPr>
            </a:br>
            <a:r>
              <a:rPr lang="ru-RU" i="1" dirty="0">
                <a:latin typeface="Georgia" panose="02040502050405020303" pitchFamily="18" charset="0"/>
              </a:rPr>
              <a:t>Содержание статьи</a:t>
            </a:r>
            <a:r>
              <a:rPr lang="ru-RU" dirty="0">
                <a:latin typeface="Georgia" panose="02040502050405020303" pitchFamily="18" charset="0"/>
              </a:rPr>
              <a:t>.</a:t>
            </a:r>
            <a:br>
              <a:rPr lang="ru-RU" dirty="0">
                <a:latin typeface="Georgia" panose="02040502050405020303" pitchFamily="18" charset="0"/>
              </a:rPr>
            </a:br>
            <a:endParaRPr lang="ru-RU" dirty="0" smtClean="0">
              <a:latin typeface="Georgia" panose="02040502050405020303" pitchFamily="18" charset="0"/>
            </a:endParaRPr>
          </a:p>
          <a:p>
            <a:pPr marL="0" indent="0">
              <a:lnSpc>
                <a:spcPct val="120000"/>
              </a:lnSpc>
              <a:spcBef>
                <a:spcPts val="0"/>
              </a:spcBef>
              <a:buNone/>
            </a:pPr>
            <a:r>
              <a:rPr lang="ru-RU" dirty="0" smtClean="0">
                <a:latin typeface="Georgia" panose="02040502050405020303" pitchFamily="18" charset="0"/>
              </a:rPr>
              <a:t>• </a:t>
            </a:r>
            <a:r>
              <a:rPr lang="ru-RU" dirty="0">
                <a:latin typeface="Georgia" panose="02040502050405020303" pitchFamily="18" charset="0"/>
              </a:rPr>
              <a:t>1. Особенности расчета сроков в наукоемких проектах</a:t>
            </a:r>
          </a:p>
          <a:p>
            <a:pPr marL="0" indent="0">
              <a:lnSpc>
                <a:spcPct val="120000"/>
              </a:lnSpc>
              <a:spcBef>
                <a:spcPts val="0"/>
              </a:spcBef>
              <a:buNone/>
            </a:pPr>
            <a:r>
              <a:rPr lang="ru-RU" dirty="0" smtClean="0">
                <a:latin typeface="Georgia" panose="02040502050405020303" pitchFamily="18" charset="0"/>
              </a:rPr>
              <a:t>• </a:t>
            </a:r>
            <a:r>
              <a:rPr lang="ru-RU" dirty="0">
                <a:latin typeface="Georgia" panose="02040502050405020303" pitchFamily="18" charset="0"/>
              </a:rPr>
              <a:t>2. Использование программы </a:t>
            </a:r>
            <a:r>
              <a:rPr lang="ru-RU" dirty="0" err="1">
                <a:latin typeface="Georgia" panose="02040502050405020303" pitchFamily="18" charset="0"/>
              </a:rPr>
              <a:t>Excel</a:t>
            </a:r>
            <a:r>
              <a:rPr lang="ru-RU" dirty="0">
                <a:latin typeface="Georgia" panose="02040502050405020303" pitchFamily="18" charset="0"/>
              </a:rPr>
              <a:t> для расчета сроков проекта</a:t>
            </a:r>
          </a:p>
          <a:p>
            <a:pPr marL="0" indent="0">
              <a:lnSpc>
                <a:spcPct val="120000"/>
              </a:lnSpc>
              <a:spcBef>
                <a:spcPts val="0"/>
              </a:spcBef>
              <a:buNone/>
            </a:pPr>
            <a:r>
              <a:rPr lang="ru-RU" dirty="0">
                <a:latin typeface="Georgia" panose="02040502050405020303" pitchFamily="18" charset="0"/>
              </a:rPr>
              <a:t>— 2.1. Построение сетевой диаграммы</a:t>
            </a:r>
          </a:p>
          <a:p>
            <a:pPr marL="0" indent="0">
              <a:lnSpc>
                <a:spcPct val="120000"/>
              </a:lnSpc>
              <a:spcBef>
                <a:spcPts val="0"/>
              </a:spcBef>
              <a:buNone/>
            </a:pPr>
            <a:r>
              <a:rPr lang="ru-RU" dirty="0">
                <a:latin typeface="Georgia" panose="02040502050405020303" pitchFamily="18" charset="0"/>
              </a:rPr>
              <a:t>— 2.2. Определение сроков проекта при помощи расчетных таблиц</a:t>
            </a:r>
          </a:p>
          <a:p>
            <a:pPr marL="0" indent="0">
              <a:lnSpc>
                <a:spcPct val="120000"/>
              </a:lnSpc>
              <a:spcBef>
                <a:spcPts val="0"/>
              </a:spcBef>
              <a:buNone/>
            </a:pPr>
            <a:r>
              <a:rPr lang="ru-RU" dirty="0" smtClean="0">
                <a:latin typeface="Georgia" panose="02040502050405020303" pitchFamily="18" charset="0"/>
              </a:rPr>
              <a:t>— </a:t>
            </a:r>
            <a:r>
              <a:rPr lang="ru-RU" dirty="0">
                <a:latin typeface="Georgia" panose="02040502050405020303" pitchFamily="18" charset="0"/>
              </a:rPr>
              <a:t>2.3. Расчет сроков проекта с учетом выходных и праздничных дней</a:t>
            </a:r>
          </a:p>
          <a:p>
            <a:pPr marL="0" indent="0">
              <a:lnSpc>
                <a:spcPct val="120000"/>
              </a:lnSpc>
              <a:spcBef>
                <a:spcPts val="0"/>
              </a:spcBef>
              <a:buNone/>
            </a:pPr>
            <a:r>
              <a:rPr lang="ru-RU" dirty="0" smtClean="0">
                <a:latin typeface="Georgia" panose="02040502050405020303" pitchFamily="18" charset="0"/>
              </a:rPr>
              <a:t>— </a:t>
            </a:r>
            <a:r>
              <a:rPr lang="ru-RU" dirty="0">
                <a:latin typeface="Georgia" panose="02040502050405020303" pitchFamily="18" charset="0"/>
              </a:rPr>
              <a:t>2.4. Использование возможностей программы </a:t>
            </a:r>
            <a:r>
              <a:rPr lang="ru-RU" dirty="0" err="1">
                <a:latin typeface="Georgia" panose="02040502050405020303" pitchFamily="18" charset="0"/>
              </a:rPr>
              <a:t>Excel</a:t>
            </a:r>
            <a:r>
              <a:rPr lang="ru-RU" dirty="0">
                <a:latin typeface="Georgia" panose="02040502050405020303" pitchFamily="18" charset="0"/>
              </a:rPr>
              <a:t> для корректировки сроков </a:t>
            </a:r>
            <a:r>
              <a:rPr lang="ru-RU" dirty="0" smtClean="0">
                <a:latin typeface="Georgia" panose="02040502050405020303" pitchFamily="18" charset="0"/>
              </a:rPr>
              <a:t>проекта</a:t>
            </a:r>
            <a:endParaRPr lang="ru-RU" dirty="0">
              <a:latin typeface="Georgia" panose="02040502050405020303" pitchFamily="18" charset="0"/>
            </a:endParaRPr>
          </a:p>
        </p:txBody>
      </p:sp>
      <p:sp>
        <p:nvSpPr>
          <p:cNvPr id="4" name="Объект 3"/>
          <p:cNvSpPr>
            <a:spLocks noGrp="1"/>
          </p:cNvSpPr>
          <p:nvPr>
            <p:ph sz="half" idx="2"/>
          </p:nvPr>
        </p:nvSpPr>
        <p:spPr>
          <a:xfrm>
            <a:off x="951494" y="5938352"/>
            <a:ext cx="8237050" cy="420107"/>
          </a:xfrm>
        </p:spPr>
        <p:txBody>
          <a:bodyPr anchor="ctr">
            <a:normAutofit fontScale="55000" lnSpcReduction="20000"/>
          </a:bodyPr>
          <a:lstStyle/>
          <a:p>
            <a:pPr marL="0" indent="0" algn="ctr">
              <a:buNone/>
            </a:pPr>
            <a:r>
              <a:rPr lang="ru-RU" dirty="0">
                <a:latin typeface="Georgia" panose="02040502050405020303" pitchFamily="18" charset="0"/>
              </a:rPr>
              <a:t>Ознакомиться со статьей и скачать её </a:t>
            </a:r>
            <a:r>
              <a:rPr lang="ru-RU" dirty="0" smtClean="0">
                <a:latin typeface="Georgia" panose="02040502050405020303" pitchFamily="18" charset="0"/>
              </a:rPr>
              <a:t>можно</a:t>
            </a:r>
            <a:r>
              <a:rPr lang="en-US" dirty="0" smtClean="0">
                <a:latin typeface="Georgia" panose="02040502050405020303" pitchFamily="18" charset="0"/>
              </a:rPr>
              <a:t> </a:t>
            </a:r>
            <a:r>
              <a:rPr lang="ru-RU" dirty="0" smtClean="0">
                <a:latin typeface="Georgia" panose="02040502050405020303" pitchFamily="18" charset="0"/>
                <a:hlinkClick r:id="rId2"/>
              </a:rPr>
              <a:t>здесь</a:t>
            </a:r>
            <a:endParaRPr lang="ru-RU" dirty="0"/>
          </a:p>
        </p:txBody>
      </p:sp>
    </p:spTree>
    <p:extLst>
      <p:ext uri="{BB962C8B-B14F-4D97-AF65-F5344CB8AC3E}">
        <p14:creationId xmlns:p14="http://schemas.microsoft.com/office/powerpoint/2010/main" val="2118170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549125"/>
            <a:ext cx="8492938" cy="977899"/>
          </a:xfrm>
        </p:spPr>
        <p:txBody>
          <a:bodyPr>
            <a:noAutofit/>
          </a:bodyPr>
          <a:lstStyle/>
          <a:p>
            <a:pPr marL="180975"/>
            <a:r>
              <a:rPr lang="ru-RU" sz="2400" dirty="0" err="1" smtClean="0">
                <a:latin typeface="Georgia" panose="02040502050405020303" pitchFamily="18" charset="0"/>
              </a:rPr>
              <a:t>Кизеев</a:t>
            </a:r>
            <a:r>
              <a:rPr lang="ru-RU" sz="2400" dirty="0" smtClean="0">
                <a:latin typeface="Georgia" panose="02040502050405020303" pitchFamily="18" charset="0"/>
              </a:rPr>
              <a:t>, В.М.</a:t>
            </a:r>
            <a:br>
              <a:rPr lang="ru-RU" sz="2400" dirty="0" smtClean="0">
                <a:latin typeface="Georgia" panose="02040502050405020303" pitchFamily="18" charset="0"/>
              </a:rPr>
            </a:br>
            <a:r>
              <a:rPr lang="ru-RU" sz="2400" dirty="0" smtClean="0">
                <a:latin typeface="Georgia" panose="02040502050405020303" pitchFamily="18" charset="0"/>
              </a:rPr>
              <a:t>Управление </a:t>
            </a:r>
            <a:r>
              <a:rPr lang="ru-RU" sz="2400" dirty="0">
                <a:latin typeface="Georgia" panose="02040502050405020303" pitchFamily="18" charset="0"/>
              </a:rPr>
              <a:t>проектами развития в университете: вызовы и инструменты </a:t>
            </a:r>
          </a:p>
        </p:txBody>
      </p:sp>
      <p:sp>
        <p:nvSpPr>
          <p:cNvPr id="3" name="Объект 2"/>
          <p:cNvSpPr>
            <a:spLocks noGrp="1"/>
          </p:cNvSpPr>
          <p:nvPr>
            <p:ph sz="half" idx="1"/>
          </p:nvPr>
        </p:nvSpPr>
        <p:spPr>
          <a:xfrm>
            <a:off x="888374" y="1536549"/>
            <a:ext cx="8784934" cy="4229831"/>
          </a:xfrm>
        </p:spPr>
        <p:txBody>
          <a:bodyPr>
            <a:normAutofit fontScale="47500" lnSpcReduction="20000"/>
          </a:bodyPr>
          <a:lstStyle/>
          <a:p>
            <a:pPr marL="180975" indent="0">
              <a:spcBef>
                <a:spcPts val="0"/>
              </a:spcBef>
              <a:buNone/>
            </a:pPr>
            <a:endParaRPr lang="en-US" dirty="0">
              <a:latin typeface="Georgia" panose="02040502050405020303" pitchFamily="18" charset="0"/>
            </a:endParaRPr>
          </a:p>
          <a:p>
            <a:pPr marL="0" indent="0">
              <a:lnSpc>
                <a:spcPct val="120000"/>
              </a:lnSpc>
              <a:spcBef>
                <a:spcPts val="0"/>
              </a:spcBef>
              <a:buNone/>
            </a:pPr>
            <a:r>
              <a:rPr lang="ru-RU" dirty="0" smtClean="0">
                <a:latin typeface="Georgia" panose="02040502050405020303" pitchFamily="18" charset="0"/>
              </a:rPr>
              <a:t>В </a:t>
            </a:r>
            <a:r>
              <a:rPr lang="ru-RU" dirty="0">
                <a:latin typeface="Georgia" panose="02040502050405020303" pitchFamily="18" charset="0"/>
              </a:rPr>
              <a:t>статье по итогам круглого стола «Инструменты управления проектами развития в университете», прошедшего в Белгороде, систематизированы вызовы, с  которыми сталкиваются руководители университетов при внедрении управления проектами, а также обозначен ряд направлений и апробированных инструментов для решения возникающих проблем.</a:t>
            </a:r>
            <a:br>
              <a:rPr lang="ru-RU" dirty="0">
                <a:latin typeface="Georgia" panose="02040502050405020303" pitchFamily="18" charset="0"/>
              </a:rPr>
            </a:br>
            <a:r>
              <a:rPr lang="ru-RU" dirty="0">
                <a:latin typeface="Georgia" panose="02040502050405020303" pitchFamily="18" charset="0"/>
              </a:rPr>
              <a:t/>
            </a:r>
            <a:br>
              <a:rPr lang="ru-RU" dirty="0">
                <a:latin typeface="Georgia" panose="02040502050405020303" pitchFamily="18" charset="0"/>
              </a:rPr>
            </a:br>
            <a:r>
              <a:rPr lang="ru-RU" i="1" dirty="0">
                <a:latin typeface="Georgia" panose="02040502050405020303" pitchFamily="18" charset="0"/>
              </a:rPr>
              <a:t>Содержание статьи</a:t>
            </a:r>
            <a:r>
              <a:rPr lang="ru-RU" dirty="0">
                <a:latin typeface="Georgia" panose="02040502050405020303" pitchFamily="18" charset="0"/>
              </a:rPr>
              <a:t>.</a:t>
            </a:r>
            <a:br>
              <a:rPr lang="ru-RU" dirty="0">
                <a:latin typeface="Georgia" panose="02040502050405020303" pitchFamily="18" charset="0"/>
              </a:rPr>
            </a:br>
            <a:r>
              <a:rPr lang="ru-RU" dirty="0" smtClean="0">
                <a:latin typeface="Georgia" panose="02040502050405020303" pitchFamily="18" charset="0"/>
              </a:rPr>
              <a:t>• </a:t>
            </a:r>
            <a:r>
              <a:rPr lang="ru-RU" dirty="0">
                <a:latin typeface="Georgia" panose="02040502050405020303" pitchFamily="18" charset="0"/>
              </a:rPr>
              <a:t>1. Почему возникла идея организации круглого стола</a:t>
            </a:r>
          </a:p>
          <a:p>
            <a:pPr marL="0" indent="0">
              <a:lnSpc>
                <a:spcPct val="120000"/>
              </a:lnSpc>
              <a:spcBef>
                <a:spcPts val="0"/>
              </a:spcBef>
              <a:buNone/>
            </a:pPr>
            <a:r>
              <a:rPr lang="ru-RU" dirty="0">
                <a:latin typeface="Georgia" panose="02040502050405020303" pitchFamily="18" charset="0"/>
              </a:rPr>
              <a:t>• 2. Вопросы и основные проблемы, рассматриваемые участниками</a:t>
            </a:r>
          </a:p>
          <a:p>
            <a:pPr marL="0" indent="0">
              <a:lnSpc>
                <a:spcPct val="120000"/>
              </a:lnSpc>
              <a:spcBef>
                <a:spcPts val="0"/>
              </a:spcBef>
              <a:buNone/>
            </a:pPr>
            <a:r>
              <a:rPr lang="ru-RU" dirty="0">
                <a:latin typeface="Georgia" panose="02040502050405020303" pitchFamily="18" charset="0"/>
              </a:rPr>
              <a:t>— 2.1. Доклад ректора Сибирского государственного медицинского университета О.С. Кобяковой</a:t>
            </a:r>
          </a:p>
          <a:p>
            <a:pPr marL="0" indent="0">
              <a:lnSpc>
                <a:spcPct val="120000"/>
              </a:lnSpc>
              <a:spcBef>
                <a:spcPts val="0"/>
              </a:spcBef>
              <a:buNone/>
            </a:pPr>
            <a:r>
              <a:rPr lang="ru-RU" dirty="0">
                <a:latin typeface="Georgia" panose="02040502050405020303" pitchFamily="18" charset="0"/>
              </a:rPr>
              <a:t>— 2.2. Доклад ректора Вятского государственного университета В.Н. Пугача</a:t>
            </a:r>
          </a:p>
          <a:p>
            <a:pPr marL="0" indent="0">
              <a:lnSpc>
                <a:spcPct val="120000"/>
              </a:lnSpc>
              <a:spcBef>
                <a:spcPts val="0"/>
              </a:spcBef>
              <a:buNone/>
            </a:pPr>
            <a:r>
              <a:rPr lang="ru-RU" dirty="0" smtClean="0">
                <a:latin typeface="Georgia" panose="02040502050405020303" pitchFamily="18" charset="0"/>
              </a:rPr>
              <a:t>— </a:t>
            </a:r>
            <a:r>
              <a:rPr lang="ru-RU" dirty="0">
                <a:latin typeface="Georgia" panose="02040502050405020303" pitchFamily="18" charset="0"/>
              </a:rPr>
              <a:t>2.3. Доклады руководителя проектного офиса НИУ </a:t>
            </a:r>
            <a:r>
              <a:rPr lang="ru-RU" dirty="0" err="1">
                <a:latin typeface="Georgia" panose="02040502050405020303" pitchFamily="18" charset="0"/>
              </a:rPr>
              <a:t>БелГУ</a:t>
            </a:r>
            <a:r>
              <a:rPr lang="ru-RU" dirty="0">
                <a:latin typeface="Georgia" panose="02040502050405020303" pitchFamily="18" charset="0"/>
              </a:rPr>
              <a:t> С.А. </a:t>
            </a:r>
            <a:r>
              <a:rPr lang="ru-RU" dirty="0" err="1">
                <a:latin typeface="Georgia" panose="02040502050405020303" pitchFamily="18" charset="0"/>
              </a:rPr>
              <a:t>Гайворонской</a:t>
            </a:r>
            <a:r>
              <a:rPr lang="ru-RU" dirty="0">
                <a:latin typeface="Georgia" panose="02040502050405020303" pitchFamily="18" charset="0"/>
              </a:rPr>
              <a:t> и исполнительного директора Высшей школы управления НИУ </a:t>
            </a:r>
            <a:r>
              <a:rPr lang="ru-RU" dirty="0" err="1">
                <a:latin typeface="Georgia" panose="02040502050405020303" pitchFamily="18" charset="0"/>
              </a:rPr>
              <a:t>БелГУ</a:t>
            </a:r>
            <a:r>
              <a:rPr lang="ru-RU" dirty="0">
                <a:latin typeface="Georgia" panose="02040502050405020303" pitchFamily="18" charset="0"/>
              </a:rPr>
              <a:t> Н.С. </a:t>
            </a:r>
            <a:r>
              <a:rPr lang="ru-RU" dirty="0" err="1">
                <a:latin typeface="Georgia" panose="02040502050405020303" pitchFamily="18" charset="0"/>
              </a:rPr>
              <a:t>Говорухи</a:t>
            </a:r>
            <a:endParaRPr lang="ru-RU" dirty="0">
              <a:latin typeface="Georgia" panose="02040502050405020303" pitchFamily="18" charset="0"/>
            </a:endParaRPr>
          </a:p>
          <a:p>
            <a:pPr marL="0" indent="0">
              <a:lnSpc>
                <a:spcPct val="120000"/>
              </a:lnSpc>
              <a:spcBef>
                <a:spcPts val="0"/>
              </a:spcBef>
              <a:buNone/>
            </a:pPr>
            <a:r>
              <a:rPr lang="ru-RU" dirty="0" smtClean="0">
                <a:latin typeface="Georgia" panose="02040502050405020303" pitchFamily="18" charset="0"/>
              </a:rPr>
              <a:t>— </a:t>
            </a:r>
            <a:r>
              <a:rPr lang="ru-RU" dirty="0">
                <a:latin typeface="Georgia" panose="02040502050405020303" pitchFamily="18" charset="0"/>
              </a:rPr>
              <a:t>2.4 . Доклад </a:t>
            </a:r>
            <a:r>
              <a:rPr lang="ru-RU" dirty="0" err="1">
                <a:latin typeface="Georgia" panose="02040502050405020303" pitchFamily="18" charset="0"/>
              </a:rPr>
              <a:t>завкафедрой</a:t>
            </a:r>
            <a:r>
              <a:rPr lang="ru-RU" dirty="0">
                <a:latin typeface="Georgia" panose="02040502050405020303" pitchFamily="18" charset="0"/>
              </a:rPr>
              <a:t> «Инновационное и проектное управление» Омского государственного университета им. Ф.М. Достоевского С.Н. </a:t>
            </a:r>
            <a:r>
              <a:rPr lang="ru-RU" dirty="0" err="1">
                <a:latin typeface="Georgia" panose="02040502050405020303" pitchFamily="18" charset="0"/>
              </a:rPr>
              <a:t>Апенько</a:t>
            </a:r>
            <a:endParaRPr lang="ru-RU" dirty="0">
              <a:latin typeface="Georgia" panose="02040502050405020303" pitchFamily="18" charset="0"/>
            </a:endParaRPr>
          </a:p>
          <a:p>
            <a:pPr marL="0" indent="0">
              <a:lnSpc>
                <a:spcPct val="120000"/>
              </a:lnSpc>
              <a:spcBef>
                <a:spcPts val="0"/>
              </a:spcBef>
              <a:buNone/>
            </a:pPr>
            <a:r>
              <a:rPr lang="ru-RU" dirty="0">
                <a:latin typeface="Georgia" panose="02040502050405020303" pitchFamily="18" charset="0"/>
              </a:rPr>
              <a:t>— 2.5 . Доклад заместителя министра Министерства экономического развития, инвестиций и торговли Самарской области Д.В. Горбунова</a:t>
            </a:r>
          </a:p>
          <a:p>
            <a:pPr marL="0" indent="0">
              <a:lnSpc>
                <a:spcPct val="120000"/>
              </a:lnSpc>
              <a:spcBef>
                <a:spcPts val="0"/>
              </a:spcBef>
              <a:buNone/>
            </a:pPr>
            <a:r>
              <a:rPr lang="ru-RU" dirty="0" smtClean="0">
                <a:latin typeface="Georgia" panose="02040502050405020303" pitchFamily="18" charset="0"/>
              </a:rPr>
              <a:t>— </a:t>
            </a:r>
            <a:r>
              <a:rPr lang="ru-RU" dirty="0">
                <a:latin typeface="Georgia" panose="02040502050405020303" pitchFamily="18" charset="0"/>
              </a:rPr>
              <a:t>2.6 . Доклад заместителя председателя правления СОВНЕТ, эксперта компании «WIN Бизнес решения» В.М. </a:t>
            </a:r>
            <a:r>
              <a:rPr lang="ru-RU" dirty="0" err="1" smtClean="0">
                <a:latin typeface="Georgia" panose="02040502050405020303" pitchFamily="18" charset="0"/>
              </a:rPr>
              <a:t>Кизеева</a:t>
            </a:r>
            <a:endParaRPr lang="ru-RU" dirty="0">
              <a:latin typeface="Georgia" panose="02040502050405020303" pitchFamily="18" charset="0"/>
            </a:endParaRPr>
          </a:p>
        </p:txBody>
      </p:sp>
      <p:sp>
        <p:nvSpPr>
          <p:cNvPr id="4" name="Объект 3"/>
          <p:cNvSpPr>
            <a:spLocks noGrp="1"/>
          </p:cNvSpPr>
          <p:nvPr>
            <p:ph sz="half" idx="2"/>
          </p:nvPr>
        </p:nvSpPr>
        <p:spPr>
          <a:xfrm>
            <a:off x="1146220" y="5756855"/>
            <a:ext cx="8078743" cy="420107"/>
          </a:xfrm>
        </p:spPr>
        <p:txBody>
          <a:bodyPr anchor="ctr">
            <a:normAutofit fontScale="47500" lnSpcReduction="20000"/>
          </a:bodyPr>
          <a:lstStyle/>
          <a:p>
            <a:pPr marL="0" indent="0" algn="ctr">
              <a:buNone/>
            </a:pPr>
            <a:r>
              <a:rPr lang="ru-RU" dirty="0">
                <a:latin typeface="Georgia" panose="02040502050405020303" pitchFamily="18" charset="0"/>
              </a:rPr>
              <a:t>Ознакомиться со статьей и скачать её </a:t>
            </a:r>
            <a:r>
              <a:rPr lang="ru-RU" dirty="0" smtClean="0">
                <a:latin typeface="Georgia" panose="02040502050405020303" pitchFamily="18" charset="0"/>
              </a:rPr>
              <a:t>можно </a:t>
            </a:r>
            <a:r>
              <a:rPr lang="ru-RU" dirty="0" smtClean="0">
                <a:latin typeface="Georgia" panose="02040502050405020303" pitchFamily="18" charset="0"/>
                <a:hlinkClick r:id="rId2"/>
              </a:rPr>
              <a:t>здесь</a:t>
            </a:r>
            <a:endParaRPr lang="ru-RU" dirty="0"/>
          </a:p>
        </p:txBody>
      </p:sp>
    </p:spTree>
    <p:extLst>
      <p:ext uri="{BB962C8B-B14F-4D97-AF65-F5344CB8AC3E}">
        <p14:creationId xmlns:p14="http://schemas.microsoft.com/office/powerpoint/2010/main" val="3412682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1147762" y="3676650"/>
            <a:ext cx="7610476" cy="788332"/>
          </a:xfrm>
        </p:spPr>
        <p:txBody>
          <a:bodyPr>
            <a:noAutofit/>
          </a:bodyPr>
          <a:lstStyle/>
          <a:p>
            <a:r>
              <a:rPr lang="ru-RU"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Учебные </a:t>
            </a:r>
            <a:br>
              <a:rPr lang="ru-RU"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ru-RU"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пособия</a:t>
            </a:r>
            <a:endPar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ndParaRPr>
          </a:p>
        </p:txBody>
      </p:sp>
    </p:spTree>
    <p:extLst>
      <p:ext uri="{BB962C8B-B14F-4D97-AF65-F5344CB8AC3E}">
        <p14:creationId xmlns:p14="http://schemas.microsoft.com/office/powerpoint/2010/main" val="2301178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24583" y="380999"/>
            <a:ext cx="8492938" cy="977899"/>
          </a:xfrm>
        </p:spPr>
        <p:txBody>
          <a:bodyPr>
            <a:normAutofit/>
          </a:bodyPr>
          <a:lstStyle/>
          <a:p>
            <a:pPr marL="179388"/>
            <a:r>
              <a:rPr lang="ru-RU" sz="3200" dirty="0" smtClean="0">
                <a:latin typeface="Georgia" pitchFamily="18" charset="0"/>
              </a:rPr>
              <a:t>Поляков, Н.А. </a:t>
            </a:r>
            <a:br>
              <a:rPr lang="ru-RU" sz="3200" dirty="0" smtClean="0">
                <a:latin typeface="Georgia" pitchFamily="18" charset="0"/>
              </a:rPr>
            </a:br>
            <a:r>
              <a:rPr lang="ru-RU" sz="3200" dirty="0" smtClean="0">
                <a:latin typeface="Georgia" pitchFamily="18" charset="0"/>
              </a:rPr>
              <a:t>Управление инновационными проектами</a:t>
            </a:r>
            <a:endParaRPr lang="ru-RU" sz="3200" dirty="0">
              <a:latin typeface="Georgia" pitchFamily="18" charset="0"/>
            </a:endParaRPr>
          </a:p>
        </p:txBody>
      </p:sp>
      <p:sp>
        <p:nvSpPr>
          <p:cNvPr id="5" name="Объект 4"/>
          <p:cNvSpPr>
            <a:spLocks noGrp="1"/>
          </p:cNvSpPr>
          <p:nvPr>
            <p:ph sz="half" idx="1"/>
          </p:nvPr>
        </p:nvSpPr>
        <p:spPr>
          <a:xfrm>
            <a:off x="995777" y="1342782"/>
            <a:ext cx="4210050" cy="4351338"/>
          </a:xfrm>
        </p:spPr>
        <p:txBody>
          <a:bodyPr anchor="ctr">
            <a:noAutofit/>
          </a:bodyPr>
          <a:lstStyle/>
          <a:p>
            <a:pPr marL="0" indent="180000" algn="just">
              <a:lnSpc>
                <a:spcPct val="100000"/>
              </a:lnSpc>
              <a:spcBef>
                <a:spcPts val="0"/>
              </a:spcBef>
              <a:buNone/>
            </a:pPr>
            <a:r>
              <a:rPr lang="ru-RU" sz="1300" dirty="0" smtClean="0">
                <a:latin typeface="Georgia" pitchFamily="18" charset="0"/>
              </a:rPr>
              <a:t>В учебнике рассматриваются вопросы, связанные с инновационным управлением проектами, представлены профессиональные стандарты в области управления проектами, продемонстрирована специфика разработки бизнес-плана проекта  с особым акцентом на маркетинговом, производственно-техническом и финансово-оценочном  аспектах проектного анализа. При рассмотрении этапов управления реализацией проектов анализируются вопросы, связанные с его инициацией, планированием, организацией исполнения, а также контролем выполнения работ. Отдельно раскрыта тематика управления рисками, в том числе проанализированы мероприятия по передаче рисков, по уклонению от них и по принятию на себя различных видов рисков. Приведены различные способы финансового обеспечения реализации проектов: показаны особенности привлечения банковских кредитов, долевого, венчурного и лизингового финансирования, а также поддержки от специальных фондов.</a:t>
            </a:r>
            <a:endParaRPr lang="ru-RU" sz="1300" dirty="0">
              <a:latin typeface="Georgia" pitchFamily="18" charset="0"/>
            </a:endParaRPr>
          </a:p>
        </p:txBody>
      </p:sp>
      <p:sp>
        <p:nvSpPr>
          <p:cNvPr id="6" name="Объект 5"/>
          <p:cNvSpPr>
            <a:spLocks noGrp="1"/>
          </p:cNvSpPr>
          <p:nvPr>
            <p:ph sz="half" idx="2"/>
          </p:nvPr>
        </p:nvSpPr>
        <p:spPr>
          <a:xfrm>
            <a:off x="1153353" y="5857461"/>
            <a:ext cx="8062084" cy="471902"/>
          </a:xfrm>
        </p:spPr>
        <p:txBody>
          <a:bodyPr anchor="ctr">
            <a:noAutofit/>
          </a:bodyPr>
          <a:lstStyle/>
          <a:p>
            <a:pPr marL="0" indent="0" algn="ctr">
              <a:buNone/>
            </a:pPr>
            <a:r>
              <a:rPr lang="ru-RU" sz="2400" dirty="0" smtClean="0">
                <a:latin typeface="Georgia" pitchFamily="18" charset="0"/>
              </a:rPr>
              <a:t>Ознакомиться с учебником можно </a:t>
            </a:r>
            <a:r>
              <a:rPr lang="ru-RU" sz="2400" dirty="0" smtClean="0">
                <a:latin typeface="Georgia" pitchFamily="18" charset="0"/>
                <a:hlinkClick r:id="rId2"/>
              </a:rPr>
              <a:t>здесь</a:t>
            </a:r>
            <a:endParaRPr lang="ru-RU" sz="2400" dirty="0">
              <a:latin typeface="Georgia"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6989" y="1520687"/>
            <a:ext cx="2831554" cy="3995529"/>
          </a:xfrm>
          <a:prstGeom prst="rect">
            <a:avLst/>
          </a:prstGeom>
        </p:spPr>
      </p:pic>
    </p:spTree>
    <p:extLst>
      <p:ext uri="{BB962C8B-B14F-4D97-AF65-F5344CB8AC3E}">
        <p14:creationId xmlns:p14="http://schemas.microsoft.com/office/powerpoint/2010/main" val="243231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TotalTime>
  <Words>742</Words>
  <Application>Microsoft Office PowerPoint</Application>
  <PresentationFormat>Лист A4 (210x297 мм)</PresentationFormat>
  <Paragraphs>67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Theme</vt:lpstr>
      <vt:lpstr>Статьи</vt:lpstr>
      <vt:lpstr>Статьи</vt:lpstr>
      <vt:lpstr>Кизеев, В.М., Подрезова, П.А. Управление проектами в университетах. Опыт внедрения сервиса сопровождения сетевых проектов </vt:lpstr>
      <vt:lpstr>Савощик, В.А., Шутилин, В.А. Грантовые конкурсы компании «Газпромнефть»: устойчивое развитие проектной деятельности</vt:lpstr>
      <vt:lpstr>Неизвестный, С.А. Психология управления проектной деятельностью</vt:lpstr>
      <vt:lpstr>Кириченко, М.В. Расчет сроков наукоемкого проекта при помощи программы Excel</vt:lpstr>
      <vt:lpstr>Кизеев, В.М. Управление проектами развития в университете: вызовы и инструменты </vt:lpstr>
      <vt:lpstr>Учебные  пособия</vt:lpstr>
      <vt:lpstr>Поляков, Н.А.  Управление инновационными проектами</vt:lpstr>
      <vt:lpstr>Шкурко, В.Е.  Управление рисками проекта</vt:lpstr>
      <vt:lpstr>Дрещинский, В.А. Методология научных исследований</vt:lpstr>
      <vt:lpstr>Сафронова, Т.Н. Основы научных исследований</vt:lpstr>
      <vt:lpstr>Мойкий, В.С.  Методология научных исследований. Трансдисциплинарные подходы и методы</vt:lpstr>
      <vt:lpstr>Герасимов, Б.И., Добрышева, В.В., Злобина, Н.В. Основы научных исследований</vt:lpstr>
      <vt:lpstr>ПО ВОПРОСАМ ДОСТУПА  К ЭЛЕКТРОННЫМ РЕСУРСАМ  НАУЧНОЙ БИБЛИОТЕКИ НГУЭУ  ПИШИТЕ НАМ ПО АДРЕСУ  E-LIBRARY@NSUEM.RU</vt:lpstr>
    </vt:vector>
  </TitlesOfParts>
  <Company>PJSC "New Engineering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Галкин Никита Игоревич</cp:lastModifiedBy>
  <cp:revision>90</cp:revision>
  <dcterms:created xsi:type="dcterms:W3CDTF">2016-11-18T14:12:19Z</dcterms:created>
  <dcterms:modified xsi:type="dcterms:W3CDTF">2018-09-25T03:04:25Z</dcterms:modified>
</cp:coreProperties>
</file>