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78" r:id="rId17"/>
    <p:sldId id="279" r:id="rId18"/>
    <p:sldId id="274" r:id="rId19"/>
    <p:sldId id="269" r:id="rId20"/>
    <p:sldId id="270" r:id="rId21"/>
    <p:sldId id="271" r:id="rId22"/>
    <p:sldId id="272" r:id="rId23"/>
    <p:sldId id="273" r:id="rId24"/>
    <p:sldId id="27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70"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bg1">
              <a:alpha val="70000"/>
            </a:schemeClr>
          </a:solidFill>
        </p:spPr>
        <p:txBody>
          <a:bodyPr/>
          <a:lstStyle/>
          <a:p>
            <a:r>
              <a:rPr lang="ru-RU" dirty="0" smtClean="0">
                <a:solidFill>
                  <a:schemeClr val="accent4">
                    <a:lumMod val="50000"/>
                  </a:schemeClr>
                </a:solidFill>
              </a:rPr>
              <a:t>Новые поступления </a:t>
            </a:r>
            <a:r>
              <a:rPr lang="ru-RU" dirty="0" smtClean="0">
                <a:solidFill>
                  <a:schemeClr val="accent4">
                    <a:lumMod val="50000"/>
                  </a:schemeClr>
                </a:solidFill>
              </a:rPr>
              <a:t>мая</a:t>
            </a:r>
            <a:br>
              <a:rPr lang="ru-RU" dirty="0" smtClean="0">
                <a:solidFill>
                  <a:schemeClr val="accent4">
                    <a:lumMod val="50000"/>
                  </a:schemeClr>
                </a:solidFill>
              </a:rPr>
            </a:br>
            <a:r>
              <a:rPr lang="ru-RU" dirty="0" smtClean="0">
                <a:solidFill>
                  <a:schemeClr val="accent4">
                    <a:lumMod val="50000"/>
                  </a:schemeClr>
                </a:solidFill>
              </a:rPr>
              <a:t>Часть 1</a:t>
            </a:r>
            <a:endParaRPr lang="ru-RU" dirty="0">
              <a:solidFill>
                <a:schemeClr val="accent4">
                  <a:lumMod val="50000"/>
                </a:schemeClr>
              </a:solidFill>
            </a:endParaRPr>
          </a:p>
        </p:txBody>
      </p:sp>
    </p:spTree>
    <p:extLst>
      <p:ext uri="{BB962C8B-B14F-4D97-AF65-F5344CB8AC3E}">
        <p14:creationId xmlns:p14="http://schemas.microsoft.com/office/powerpoint/2010/main" val="3627607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1800" dirty="0">
                <a:latin typeface="Georgia" pitchFamily="18" charset="0"/>
              </a:rPr>
              <a:t>Рынок потребительских товаров и услуг: современное состояние, проблемы, тренды </a:t>
            </a:r>
            <a:r>
              <a:rPr lang="ru-RU" sz="1800" dirty="0" smtClean="0">
                <a:latin typeface="Georgia" pitchFamily="18" charset="0"/>
              </a:rPr>
              <a:t/>
            </a:r>
            <a:br>
              <a:rPr lang="ru-RU" sz="1800" dirty="0" smtClean="0">
                <a:latin typeface="Georgia" pitchFamily="18" charset="0"/>
              </a:rPr>
            </a:br>
            <a:r>
              <a:rPr lang="ru-RU" sz="1800" dirty="0" smtClean="0">
                <a:latin typeface="Georgia" pitchFamily="18" charset="0"/>
              </a:rPr>
              <a:t>(</a:t>
            </a:r>
            <a:r>
              <a:rPr lang="ru-RU" sz="1800" dirty="0">
                <a:latin typeface="Georgia" pitchFamily="18" charset="0"/>
              </a:rPr>
              <a:t>под ред. А. Е. Архипова; Э.Н. Климовой; Н.А. Лучиной)</a:t>
            </a:r>
          </a:p>
        </p:txBody>
      </p:sp>
      <p:sp>
        <p:nvSpPr>
          <p:cNvPr id="3" name="Объект 2"/>
          <p:cNvSpPr>
            <a:spLocks noGrp="1"/>
          </p:cNvSpPr>
          <p:nvPr>
            <p:ph sz="half" idx="1"/>
          </p:nvPr>
        </p:nvSpPr>
        <p:spPr>
          <a:xfrm>
            <a:off x="457200" y="1412776"/>
            <a:ext cx="4038600" cy="4713387"/>
          </a:xfrm>
          <a:solidFill>
            <a:schemeClr val="bg1">
              <a:alpha val="70000"/>
            </a:schemeClr>
          </a:solidFill>
        </p:spPr>
        <p:txBody>
          <a:bodyPr>
            <a:normAutofit fontScale="55000" lnSpcReduction="20000"/>
          </a:bodyPr>
          <a:lstStyle/>
          <a:p>
            <a:pPr marL="0" indent="361950">
              <a:buNone/>
            </a:pPr>
            <a:endParaRPr lang="ru-RU" dirty="0" smtClean="0">
              <a:latin typeface="Georgia" pitchFamily="18" charset="0"/>
            </a:endParaRPr>
          </a:p>
          <a:p>
            <a:pPr marL="0" indent="361950">
              <a:buNone/>
            </a:pPr>
            <a:r>
              <a:rPr lang="ru-RU" dirty="0" smtClean="0">
                <a:latin typeface="Georgia" pitchFamily="18" charset="0"/>
              </a:rPr>
              <a:t>В </a:t>
            </a:r>
            <a:r>
              <a:rPr lang="ru-RU" dirty="0">
                <a:latin typeface="Georgia" pitchFamily="18" charset="0"/>
              </a:rPr>
              <a:t>монографии рассматривается влияние экономических трендов и социально- профессиональных компетенций на политику функционирования и развития предприятий сферы услуг. Дается характеристика современной торговли в контексте изменения рыночных регуляторов. Обусловлена социально-экономическая значимость туризма как структурного элемента сферы услуг. Представлены методологические подходы к диагностике процедуры взаимоотношений с потребителями на рынке туристских услуг. Определены социально-экономические проблемы и прогнозные оценки российского рынка образовательных услуг.</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12776"/>
            <a:ext cx="3376914" cy="4525963"/>
          </a:xfrm>
        </p:spPr>
      </p:pic>
      <p:sp>
        <p:nvSpPr>
          <p:cNvPr id="5" name="Заголовок 2"/>
          <p:cNvSpPr txBox="1">
            <a:spLocks/>
          </p:cNvSpPr>
          <p:nvPr/>
        </p:nvSpPr>
        <p:spPr>
          <a:xfrm>
            <a:off x="467544" y="6093296"/>
            <a:ext cx="8157592" cy="627278"/>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Абонемент научной литературы,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139349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Инновационное наполнение инвестиционной политики (отв. ред. В. И. </a:t>
            </a:r>
            <a:r>
              <a:rPr lang="ru-RU" sz="2400" dirty="0" err="1">
                <a:latin typeface="Georgia" pitchFamily="18" charset="0"/>
              </a:rPr>
              <a:t>Кушлин</a:t>
            </a:r>
            <a:r>
              <a:rPr lang="ru-RU" sz="2400" dirty="0">
                <a:latin typeface="Georgia" pitchFamily="18" charset="0"/>
              </a:rPr>
              <a:t>)</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47500" lnSpcReduction="20000"/>
          </a:bodyPr>
          <a:lstStyle/>
          <a:p>
            <a:pPr marL="0" indent="361950">
              <a:buNone/>
            </a:pPr>
            <a:endParaRPr lang="ru-RU" dirty="0" smtClean="0"/>
          </a:p>
          <a:p>
            <a:pPr marL="0" indent="361950">
              <a:buNone/>
            </a:pPr>
            <a:r>
              <a:rPr lang="ru-RU" dirty="0" smtClean="0"/>
              <a:t>В </a:t>
            </a:r>
            <a:r>
              <a:rPr lang="ru-RU" dirty="0"/>
              <a:t>соответствии с новыми вызовами России уже в среднесрочном периоде надо обеспечить выход на траекторию устойчивого экономического роста, что предполагает активизацию инвестиционной политики, причем не только в количественном, но и в качественном отношении, так, чтобы перейти к </a:t>
            </a:r>
            <a:r>
              <a:rPr lang="ru-RU" dirty="0" err="1"/>
              <a:t>инновационно</a:t>
            </a:r>
            <a:r>
              <a:rPr lang="ru-RU" dirty="0"/>
              <a:t> ориентированной и высокоэффективной экономике.</a:t>
            </a:r>
          </a:p>
          <a:p>
            <a:pPr marL="0" indent="361950">
              <a:buNone/>
            </a:pPr>
            <a:r>
              <a:rPr lang="ru-RU" dirty="0"/>
              <a:t>В работе сформулированы предложения, направленные на совершенствование стратегического и программно-целевого планирования научно-инновационного развития, механизма стимулирования инновационной активности российского бизнеса, улучшения государственного управления инновационными проектами. Обоснованы меры по развитию системы венчурного финансирования инновационных проектов, использованию механизмов «технологических платформ» в качестве моста между наукой, государством, и производственным бизнесом, использованию современных механизмов государственно-частного партнерства, более эффективному задействованию в целях инновационной модернизации экономики человеческого фактора.</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1484784"/>
            <a:ext cx="3312368" cy="4607996"/>
          </a:xfrm>
        </p:spPr>
      </p:pic>
      <p:sp>
        <p:nvSpPr>
          <p:cNvPr id="5" name="Заголовок 2"/>
          <p:cNvSpPr txBox="1">
            <a:spLocks/>
          </p:cNvSpPr>
          <p:nvPr/>
        </p:nvSpPr>
        <p:spPr>
          <a:xfrm>
            <a:off x="467544"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106636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А.С. </a:t>
            </a:r>
            <a:r>
              <a:rPr lang="ru-RU" sz="2400" dirty="0" err="1">
                <a:latin typeface="Georgia" pitchFamily="18" charset="0"/>
              </a:rPr>
              <a:t>Алисенов</a:t>
            </a:r>
            <a:r>
              <a:rPr lang="ru-RU" sz="2400" dirty="0">
                <a:latin typeface="Georgia" pitchFamily="18" charset="0"/>
              </a:rPr>
              <a:t> «Налоговое стимулирование инноваций в экономике»</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55000" lnSpcReduction="20000"/>
          </a:bodyPr>
          <a:lstStyle/>
          <a:p>
            <a:pPr marL="0" indent="361950">
              <a:buNone/>
            </a:pPr>
            <a:endParaRPr lang="ru-RU" dirty="0" smtClean="0"/>
          </a:p>
          <a:p>
            <a:pPr marL="0" indent="361950">
              <a:buNone/>
            </a:pPr>
            <a:endParaRPr lang="ru-RU" dirty="0"/>
          </a:p>
          <a:p>
            <a:pPr marL="0" indent="361950">
              <a:buNone/>
            </a:pPr>
            <a:r>
              <a:rPr lang="ru-RU" dirty="0" smtClean="0"/>
              <a:t>В </a:t>
            </a:r>
            <a:r>
              <a:rPr lang="ru-RU" dirty="0"/>
              <a:t>монографии рассмотрены вопросы налогового стимулирования инноваций в России и отмечается слабый инновационный и инвестиционный потенциал налоговой системы в целом. В отличие от большинства экономически и промышленно развитых стран, где налоговый механизм является основным источником стимулирования роста экономики, в Российской Федерации система налоговых льгот и преференций не стимулирует рост инвестиций в основной капитал и не </a:t>
            </a:r>
            <a:r>
              <a:rPr lang="ru-RU" dirty="0" err="1"/>
              <a:t>поощеряет</a:t>
            </a:r>
            <a:r>
              <a:rPr lang="ru-RU" dirty="0"/>
              <a:t> инновации. На основе опыта промышленно развитых стран и особенностей национальной экономики разработаны рекомендации и предложения по повышению регулирующей роли налогов в стимулировании инноваций и инвестиций.</a:t>
            </a:r>
          </a:p>
          <a:p>
            <a:pPr marL="0" indent="361950">
              <a:buNone/>
            </a:pPr>
            <a:r>
              <a:rPr lang="ru-RU" dirty="0"/>
              <a:t>Законодательство приведено по состоянию на 1 ноября 2014 г.</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253400" cy="4525963"/>
          </a:xfrm>
        </p:spPr>
      </p:pic>
      <p:sp>
        <p:nvSpPr>
          <p:cNvPr id="5" name="Заголовок 2"/>
          <p:cNvSpPr txBox="1">
            <a:spLocks/>
          </p:cNvSpPr>
          <p:nvPr/>
        </p:nvSpPr>
        <p:spPr>
          <a:xfrm>
            <a:off x="467544"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89273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800" dirty="0">
                <a:latin typeface="Georgia" pitchFamily="18" charset="0"/>
              </a:rPr>
              <a:t>Социальное пространство современного города (под ред. Г. Б. Кораблевой, А.В. Меренкова)</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a:bodyPr>
          <a:lstStyle/>
          <a:p>
            <a:pPr marL="0" indent="361950">
              <a:buNone/>
            </a:pPr>
            <a:r>
              <a:rPr lang="ru-RU" sz="2000" dirty="0">
                <a:latin typeface="Georgia" pitchFamily="18" charset="0"/>
              </a:rPr>
              <a:t>В коллективной монографии рассматриваются особенности функционирования и изменения социального пространства крупного промышленного центра, отношение его жителей к общественно0политическим, </a:t>
            </a:r>
            <a:r>
              <a:rPr lang="ru-RU" sz="2000" dirty="0" err="1">
                <a:latin typeface="Georgia" pitchFamily="18" charset="0"/>
              </a:rPr>
              <a:t>социо</a:t>
            </a:r>
            <a:r>
              <a:rPr lang="ru-RU" sz="2000" dirty="0">
                <a:latin typeface="Georgia" pitchFamily="18" charset="0"/>
              </a:rPr>
              <a:t>-культурным процессам, которые происходят в настоящее время. Используются материалы различных социологических исследований.</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240360" cy="4656726"/>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710512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a:solidFill>
            <a:schemeClr val="bg1">
              <a:alpha val="70000"/>
            </a:schemeClr>
          </a:solidFill>
        </p:spPr>
        <p:txBody>
          <a:bodyPr>
            <a:noAutofit/>
          </a:bodyPr>
          <a:lstStyle/>
          <a:p>
            <a:r>
              <a:rPr lang="ru-RU" sz="2000" dirty="0">
                <a:latin typeface="Georgia" pitchFamily="18" charset="0"/>
              </a:rPr>
              <a:t>И. К. Ларионов, М.А. </a:t>
            </a:r>
            <a:r>
              <a:rPr lang="ru-RU" sz="2000" dirty="0" err="1">
                <a:latin typeface="Georgia" pitchFamily="18" charset="0"/>
              </a:rPr>
              <a:t>Гуреева</a:t>
            </a:r>
            <a:r>
              <a:rPr lang="ru-RU" sz="2000" dirty="0">
                <a:latin typeface="Georgia" pitchFamily="18" charset="0"/>
              </a:rPr>
              <a:t> «Экономическая безопасность личности, общества и государства (многоуровневый, воспроизводственный, глобальный, системный, стратегический и синергетический подходы)»</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62500" lnSpcReduction="20000"/>
          </a:bodyPr>
          <a:lstStyle/>
          <a:p>
            <a:pPr marL="0" indent="361950">
              <a:buNone/>
            </a:pPr>
            <a:r>
              <a:rPr lang="ru-RU" dirty="0">
                <a:latin typeface="Georgia" pitchFamily="18" charset="0"/>
              </a:rPr>
              <a:t>В монографии исследована проблема экономической безопасности народного хозяйства России с позиции взаимодействия и взаимопроникновения ряда подходов к её решению, включая многоуровневый, воспроизводственный, глобальный, системный, стратегический и синергетический подходы. При этом экономическая безопасность рассматривается как категория многоуровневой системы общественного воспроизводства. Особое внимание уделяется обеспечению экономической безопасности личности, предприятия, корпорации, региона и народного хозяйства страны в целом.</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456384" cy="4683637"/>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30762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rmAutofit/>
          </a:bodyPr>
          <a:lstStyle/>
          <a:p>
            <a:r>
              <a:rPr lang="ru-RU" sz="2400" dirty="0">
                <a:latin typeface="Georgia" pitchFamily="18" charset="0"/>
              </a:rPr>
              <a:t>В.Н. Щербаков, А.В. Дубровский, Ю.В. Мишин «Инвестиционный потенциал и промышленный рост»</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70000" lnSpcReduction="20000"/>
          </a:bodyPr>
          <a:lstStyle/>
          <a:p>
            <a:pPr marL="0" indent="361950">
              <a:buNone/>
            </a:pPr>
            <a:r>
              <a:rPr lang="ru-RU" dirty="0">
                <a:latin typeface="Georgia" pitchFamily="18" charset="0"/>
              </a:rPr>
              <a:t>В монографии исследуется взаимосвязь между инвестиционным потенциалом и промышленным ростом, раскрывается </a:t>
            </a:r>
            <a:r>
              <a:rPr lang="ru-RU" dirty="0" err="1">
                <a:latin typeface="Georgia" pitchFamily="18" charset="0"/>
              </a:rPr>
              <a:t>инновационно</a:t>
            </a:r>
            <a:r>
              <a:rPr lang="ru-RU" dirty="0">
                <a:latin typeface="Georgia" pitchFamily="18" charset="0"/>
              </a:rPr>
              <a:t>-инвестиционный механизм промышленных преобразований, характеризуются направления инновационного развития технико-технологического комплекса. Авторами научно обоснованы структурные преобразования промышленности, которые могут стать мощным локомотивом оздоровления экономики России.</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32041" y="1511516"/>
            <a:ext cx="3405472" cy="4614648"/>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361424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Г. А. Борщевский «Институт государственной службы в политической системе российского общества»</a:t>
            </a:r>
          </a:p>
        </p:txBody>
      </p:sp>
      <p:sp>
        <p:nvSpPr>
          <p:cNvPr id="3" name="Объект 2"/>
          <p:cNvSpPr>
            <a:spLocks noGrp="1"/>
          </p:cNvSpPr>
          <p:nvPr>
            <p:ph sz="half" idx="1"/>
          </p:nvPr>
        </p:nvSpPr>
        <p:spPr>
          <a:xfrm>
            <a:off x="457200" y="1412777"/>
            <a:ext cx="4038600" cy="4680520"/>
          </a:xfrm>
          <a:solidFill>
            <a:schemeClr val="bg1">
              <a:alpha val="70000"/>
            </a:schemeClr>
          </a:solidFill>
        </p:spPr>
        <p:txBody>
          <a:bodyPr>
            <a:normAutofit fontScale="62500" lnSpcReduction="20000"/>
          </a:bodyPr>
          <a:lstStyle/>
          <a:p>
            <a:pPr marL="0" indent="355600">
              <a:buNone/>
            </a:pPr>
            <a:endParaRPr lang="ru-RU" dirty="0" smtClean="0">
              <a:latin typeface="Georgia" pitchFamily="18" charset="0"/>
            </a:endParaRPr>
          </a:p>
          <a:p>
            <a:pPr marL="0" indent="355600">
              <a:buNone/>
            </a:pPr>
            <a:endParaRPr lang="ru-RU" dirty="0">
              <a:latin typeface="Georgia" pitchFamily="18" charset="0"/>
            </a:endParaRPr>
          </a:p>
          <a:p>
            <a:pPr marL="0" indent="355600">
              <a:buNone/>
            </a:pPr>
            <a:r>
              <a:rPr lang="ru-RU" dirty="0" smtClean="0">
                <a:latin typeface="Georgia" pitchFamily="18" charset="0"/>
              </a:rPr>
              <a:t>В </a:t>
            </a:r>
            <a:r>
              <a:rPr lang="ru-RU" dirty="0">
                <a:latin typeface="Georgia" pitchFamily="18" charset="0"/>
              </a:rPr>
              <a:t>монографии на основании впервые собранных автором обширных эмпирических данных, охватывающих период с 1980-х гг. до настоящего времени, доказано наличие взаимосвязи между развитием института государственной службы и политическими изменениями, проявляющейся при реализации политико-административного управления. Предложены сценарии (вариативный прогноз) дальнейшего развития института государственной службы в России с учетом воздействующих на него политических факторов и рисков.</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1531762"/>
            <a:ext cx="3074239" cy="4525963"/>
          </a:xfrm>
        </p:spPr>
      </p:pic>
      <p:sp>
        <p:nvSpPr>
          <p:cNvPr id="5" name="Заголовок 2"/>
          <p:cNvSpPr txBox="1">
            <a:spLocks/>
          </p:cNvSpPr>
          <p:nvPr/>
        </p:nvSpPr>
        <p:spPr>
          <a:xfrm>
            <a:off x="467544" y="6093296"/>
            <a:ext cx="8157592" cy="627278"/>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Абонемент научной литературы,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379835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М.В. Романовский, Н.В. </a:t>
            </a:r>
            <a:r>
              <a:rPr lang="ru-RU" sz="2400" dirty="0" err="1">
                <a:latin typeface="Georgia" pitchFamily="18" charset="0"/>
              </a:rPr>
              <a:t>Фадейкина</a:t>
            </a:r>
            <a:r>
              <a:rPr lang="ru-RU" sz="2400" dirty="0">
                <a:latin typeface="Georgia" pitchFamily="18" charset="0"/>
              </a:rPr>
              <a:t>, И.В. Баранова «Модернизация системы общественных финансов и ее роль в развитии инновационной экономики»</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47500" lnSpcReduction="20000"/>
          </a:bodyPr>
          <a:lstStyle/>
          <a:p>
            <a:pPr marL="0" indent="355600">
              <a:buNone/>
            </a:pPr>
            <a:endParaRPr lang="ru-RU" dirty="0" smtClean="0">
              <a:latin typeface="Georgia" pitchFamily="18" charset="0"/>
            </a:endParaRPr>
          </a:p>
          <a:p>
            <a:pPr marL="0" indent="355600">
              <a:buNone/>
            </a:pPr>
            <a:r>
              <a:rPr lang="ru-RU" dirty="0" smtClean="0">
                <a:latin typeface="Georgia" pitchFamily="18" charset="0"/>
              </a:rPr>
              <a:t>Данная </a:t>
            </a:r>
            <a:r>
              <a:rPr lang="ru-RU" dirty="0">
                <a:latin typeface="Georgia" pitchFamily="18" charset="0"/>
              </a:rPr>
              <a:t>коллективная монография посвящена 75-летию Заслуженного деятеля науки Российской Федерации, доктора экономических наук, профессора Михаила Владимировича Романовского – руководителя научной финансовой школы Санкт-Петербургского государственного экономического университета, более 30 лет возглавлявшего кафедру финансов, научно-педагогической деятельности которой уделено особое внимание. В ней нашли отражение вопросы модернизации общественных финансов в целях обеспечения устойчивости национальной финансовой системы и развития инновационной экономики, а также проблемы, связанные с формированием и развитием новых моделей финансового менеджмента, учета, контроля и аудита в секторе государственного управления. Авторы также уделили внимание вопросам соответствия институционального обеспечения потребностям становления и развития национальной инновационной системы и рискам, возникающим при ее функционировании, в том числе в ходе реализации инновационных проектов, целевых программ и программ инновационного развития субъектов государственного сектора экономики.</a:t>
            </a:r>
          </a:p>
        </p:txBody>
      </p:sp>
      <p:pic>
        <p:nvPicPr>
          <p:cNvPr id="7" name="Объект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384376" cy="4656440"/>
          </a:xfrm>
        </p:spPr>
      </p:pic>
      <p:sp>
        <p:nvSpPr>
          <p:cNvPr id="6"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243014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924944"/>
            <a:ext cx="8229600" cy="1143000"/>
          </a:xfrm>
          <a:solidFill>
            <a:schemeClr val="bg1">
              <a:alpha val="70000"/>
            </a:schemeClr>
          </a:solidFill>
        </p:spPr>
        <p:txBody>
          <a:bodyPr/>
          <a:lstStyle/>
          <a:p>
            <a:r>
              <a:rPr lang="ru-RU" dirty="0" smtClean="0"/>
              <a:t>Научные издания</a:t>
            </a:r>
            <a:endParaRPr lang="ru-RU" dirty="0"/>
          </a:p>
        </p:txBody>
      </p:sp>
    </p:spTree>
    <p:extLst>
      <p:ext uri="{BB962C8B-B14F-4D97-AF65-F5344CB8AC3E}">
        <p14:creationId xmlns:p14="http://schemas.microsoft.com/office/powerpoint/2010/main" val="1503968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800" dirty="0">
                <a:latin typeface="Georgia" pitchFamily="18" charset="0"/>
              </a:rPr>
              <a:t>Дейв </a:t>
            </a:r>
            <a:r>
              <a:rPr lang="ru-RU" sz="2800" dirty="0" err="1">
                <a:latin typeface="Georgia" pitchFamily="18" charset="0"/>
              </a:rPr>
              <a:t>Логан</a:t>
            </a:r>
            <a:r>
              <a:rPr lang="ru-RU" sz="2800" dirty="0">
                <a:latin typeface="Georgia" pitchFamily="18" charset="0"/>
              </a:rPr>
              <a:t>, Джон Кинг, </a:t>
            </a:r>
            <a:r>
              <a:rPr lang="ru-RU" sz="2800" dirty="0" err="1">
                <a:latin typeface="Georgia" pitchFamily="18" charset="0"/>
              </a:rPr>
              <a:t>Хэли</a:t>
            </a:r>
            <a:r>
              <a:rPr lang="ru-RU" sz="2800" dirty="0">
                <a:latin typeface="Georgia" pitchFamily="18" charset="0"/>
              </a:rPr>
              <a:t> Фишер-Райт «Лидер и племя»</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55000" lnSpcReduction="20000"/>
          </a:bodyPr>
          <a:lstStyle/>
          <a:p>
            <a:pPr marL="0" indent="361950">
              <a:buNone/>
            </a:pPr>
            <a:endParaRPr lang="ru-RU" dirty="0" smtClean="0">
              <a:latin typeface="Georgia" pitchFamily="18" charset="0"/>
            </a:endParaRPr>
          </a:p>
          <a:p>
            <a:pPr marL="0" indent="361950">
              <a:buNone/>
            </a:pPr>
            <a:r>
              <a:rPr lang="ru-RU" dirty="0" smtClean="0">
                <a:latin typeface="Georgia" pitchFamily="18" charset="0"/>
              </a:rPr>
              <a:t>Эта </a:t>
            </a:r>
            <a:r>
              <a:rPr lang="ru-RU" dirty="0">
                <a:latin typeface="Georgia" pitchFamily="18" charset="0"/>
              </a:rPr>
              <a:t>прорывная книга, основанная на серьезном 10-летнем исследовании, поможет вам создать в компании сильную корпоративную культуру, даже если изначально та была агрессивной и разрушительной. Вы узнаете, почему некоторые выдающиеся лидеры терпят поражение, попадая в новую среду, а некоторые оказываются сильнее, чем казалось. Ответ кроется во взаимоотношениях между лидером и корпоративным «племенем».</a:t>
            </a:r>
          </a:p>
          <a:p>
            <a:pPr marL="0" indent="361950">
              <a:buNone/>
            </a:pPr>
            <a:r>
              <a:rPr lang="ru-RU" dirty="0">
                <a:latin typeface="Georgia" pitchFamily="18" charset="0"/>
              </a:rPr>
              <a:t>Люди всегда сбиваются в племена и выбирают себе лидеров. В руках лидера дальнейший процесс: он, отслеживая вехи развития команды, может сделать великим свое племя , превратить всех его членов в единомышленников и сам добиться величия, а компания станет способной на великие дела и сможет поддерживать свою яркую творческую культуру самостоятельно.</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272416" cy="4525963"/>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186494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2492896"/>
            <a:ext cx="8229600" cy="1143000"/>
          </a:xfrm>
          <a:solidFill>
            <a:schemeClr val="bg1">
              <a:alpha val="50000"/>
            </a:schemeClr>
          </a:solidFill>
        </p:spPr>
        <p:txBody>
          <a:bodyPr/>
          <a:lstStyle/>
          <a:p>
            <a:r>
              <a:rPr lang="ru-RU" dirty="0" smtClean="0"/>
              <a:t>Монографии</a:t>
            </a:r>
            <a:endParaRPr lang="ru-RU" dirty="0"/>
          </a:p>
        </p:txBody>
      </p:sp>
    </p:spTree>
    <p:extLst>
      <p:ext uri="{BB962C8B-B14F-4D97-AF65-F5344CB8AC3E}">
        <p14:creationId xmlns:p14="http://schemas.microsoft.com/office/powerpoint/2010/main" val="2593904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rmAutofit/>
          </a:bodyPr>
          <a:lstStyle/>
          <a:p>
            <a:r>
              <a:rPr lang="ru-RU" sz="2400" dirty="0">
                <a:latin typeface="Georgia" pitchFamily="18" charset="0"/>
              </a:rPr>
              <a:t>Дмитрий Потапенко «бизнес – это глаголы и существительные, которые заканчиваются цифрами»</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55000" lnSpcReduction="20000"/>
          </a:bodyPr>
          <a:lstStyle/>
          <a:p>
            <a:pPr marL="0" indent="361950">
              <a:buNone/>
            </a:pPr>
            <a:endParaRPr lang="ru-RU" dirty="0" smtClean="0">
              <a:latin typeface="Georgia" pitchFamily="18" charset="0"/>
            </a:endParaRPr>
          </a:p>
          <a:p>
            <a:pPr marL="0" indent="361950">
              <a:buNone/>
            </a:pPr>
            <a:endParaRPr lang="ru-RU" dirty="0">
              <a:latin typeface="Georgia" pitchFamily="18" charset="0"/>
            </a:endParaRPr>
          </a:p>
          <a:p>
            <a:pPr marL="0" indent="361950">
              <a:buNone/>
            </a:pPr>
            <a:r>
              <a:rPr lang="ru-RU" dirty="0" smtClean="0">
                <a:latin typeface="Georgia" pitchFamily="18" charset="0"/>
              </a:rPr>
              <a:t>Дмитрий </a:t>
            </a:r>
            <a:r>
              <a:rPr lang="ru-RU" dirty="0">
                <a:latin typeface="Georgia" pitchFamily="18" charset="0"/>
              </a:rPr>
              <a:t>Потапенко – известный российский предприниматель , омбудсмен по делам предпринимателей в сфере  добычи полезных ископаемых недр. Управляющий партнер Фонда стратегического управления </a:t>
            </a:r>
            <a:r>
              <a:rPr lang="en-US" i="1" dirty="0">
                <a:latin typeface="Georgia" pitchFamily="18" charset="0"/>
              </a:rPr>
              <a:t>Management Development Group</a:t>
            </a:r>
            <a:r>
              <a:rPr lang="ru-RU" i="1" dirty="0">
                <a:latin typeface="Georgia" pitchFamily="18" charset="0"/>
              </a:rPr>
              <a:t>, </a:t>
            </a:r>
            <a:r>
              <a:rPr lang="en-US" i="1" dirty="0">
                <a:latin typeface="Georgia" pitchFamily="18" charset="0"/>
              </a:rPr>
              <a:t>Inc</a:t>
            </a:r>
            <a:r>
              <a:rPr lang="ru-RU" i="1" dirty="0">
                <a:latin typeface="Georgia" pitchFamily="18" charset="0"/>
              </a:rPr>
              <a:t>.</a:t>
            </a:r>
            <a:r>
              <a:rPr lang="ru-RU" dirty="0">
                <a:latin typeface="Georgia" pitchFamily="18" charset="0"/>
              </a:rPr>
              <a:t>, правдолюб, кандидат в президенты РФ, </a:t>
            </a:r>
            <a:r>
              <a:rPr lang="ru-RU" dirty="0" err="1">
                <a:latin typeface="Georgia" pitchFamily="18" charset="0"/>
              </a:rPr>
              <a:t>харизматичный</a:t>
            </a:r>
            <a:r>
              <a:rPr lang="ru-RU" dirty="0">
                <a:latin typeface="Georgia" pitchFamily="18" charset="0"/>
              </a:rPr>
              <a:t> и прямолинейный оратор. В новой книге автора представлены эффективные инструменты управления бизнесом. Здесь вы найдете ответы на вопросы, с которыми столкнется каждый собственник, получите практические и методические рекомендации от постановки целей компании до поисков идеального персонала. Также рассматриваются вопросы юридической стороны бизнеса и бюджетного управления.</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4008" y="1556792"/>
            <a:ext cx="3631019" cy="4525963"/>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1109043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Александр Ельчанинов </a:t>
            </a:r>
            <a:r>
              <a:rPr lang="ru-RU" sz="2400" dirty="0" smtClean="0">
                <a:latin typeface="Georgia" pitchFamily="18" charset="0"/>
              </a:rPr>
              <a:t/>
            </a:r>
            <a:br>
              <a:rPr lang="ru-RU" sz="2400" dirty="0" smtClean="0">
                <a:latin typeface="Georgia" pitchFamily="18" charset="0"/>
              </a:rPr>
            </a:br>
            <a:r>
              <a:rPr lang="ru-RU" sz="2400" dirty="0" smtClean="0">
                <a:latin typeface="Georgia" pitchFamily="18" charset="0"/>
              </a:rPr>
              <a:t>«</a:t>
            </a:r>
            <a:r>
              <a:rPr lang="en-US" sz="2400" dirty="0">
                <a:latin typeface="Georgia" pitchFamily="18" charset="0"/>
              </a:rPr>
              <a:t>Pro</a:t>
            </a:r>
            <a:r>
              <a:rPr lang="ru-RU" sz="2400" dirty="0">
                <a:latin typeface="Georgia" pitchFamily="18" charset="0"/>
              </a:rPr>
              <a:t>-</a:t>
            </a:r>
            <a:r>
              <a:rPr lang="ru-RU" sz="2400" dirty="0" err="1">
                <a:latin typeface="Georgia" pitchFamily="18" charset="0"/>
              </a:rPr>
              <a:t>проактивность</a:t>
            </a:r>
            <a:r>
              <a:rPr lang="ru-RU" sz="2400" dirty="0">
                <a:latin typeface="Georgia" pitchFamily="18" charset="0"/>
              </a:rPr>
              <a:t> в бизнесе»</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55000" lnSpcReduction="20000"/>
          </a:bodyPr>
          <a:lstStyle/>
          <a:p>
            <a:pPr marL="0" indent="361950">
              <a:buNone/>
            </a:pPr>
            <a:endParaRPr lang="ru-RU" dirty="0" smtClean="0">
              <a:latin typeface="Georgia" pitchFamily="18" charset="0"/>
            </a:endParaRPr>
          </a:p>
          <a:p>
            <a:pPr marL="0" indent="361950">
              <a:buNone/>
            </a:pPr>
            <a:endParaRPr lang="ru-RU" dirty="0">
              <a:latin typeface="Georgia" pitchFamily="18" charset="0"/>
            </a:endParaRPr>
          </a:p>
          <a:p>
            <a:pPr marL="0" indent="361950">
              <a:buNone/>
            </a:pPr>
            <a:r>
              <a:rPr lang="ru-RU" dirty="0" err="1" smtClean="0">
                <a:latin typeface="Georgia" pitchFamily="18" charset="0"/>
              </a:rPr>
              <a:t>Проактивность</a:t>
            </a:r>
            <a:r>
              <a:rPr lang="ru-RU" dirty="0" smtClean="0">
                <a:latin typeface="Georgia" pitchFamily="18" charset="0"/>
              </a:rPr>
              <a:t> </a:t>
            </a:r>
            <a:r>
              <a:rPr lang="ru-RU" dirty="0">
                <a:latin typeface="Georgia" pitchFamily="18" charset="0"/>
              </a:rPr>
              <a:t>– способность улаживать проблемы на пути к цели. Это основная способность каждого выдающегося лидера, ведь успех зависит от вашего умения устранять проблемы, а не приспосабливаться к ним. При этом </a:t>
            </a:r>
            <a:r>
              <a:rPr lang="ru-RU" dirty="0" err="1">
                <a:latin typeface="Georgia" pitchFamily="18" charset="0"/>
              </a:rPr>
              <a:t>проактивность</a:t>
            </a:r>
            <a:r>
              <a:rPr lang="ru-RU" dirty="0">
                <a:latin typeface="Georgia" pitchFamily="18" charset="0"/>
              </a:rPr>
              <a:t> может развить любой человек независимо от возраста, пола, места рождения или другой генетической и культурной черты. В этой книге автор, бизнес-тренер и эксперт в отборе лидеров, подробно рассказывает, как устроена эта способность. Какие ложные мифы её окружают, как быстро и точно отличать </a:t>
            </a:r>
            <a:r>
              <a:rPr lang="ru-RU" dirty="0" err="1">
                <a:latin typeface="Georgia" pitchFamily="18" charset="0"/>
              </a:rPr>
              <a:t>проактивных</a:t>
            </a:r>
            <a:r>
              <a:rPr lang="ru-RU" dirty="0">
                <a:latin typeface="Georgia" pitchFamily="18" charset="0"/>
              </a:rPr>
              <a:t> людей от реактивных, какие приемы работы с людьми повышают или понижают </a:t>
            </a:r>
            <a:r>
              <a:rPr lang="ru-RU" dirty="0" err="1">
                <a:latin typeface="Georgia" pitchFamily="18" charset="0"/>
              </a:rPr>
              <a:t>проактивность</a:t>
            </a:r>
            <a:r>
              <a:rPr lang="ru-RU" dirty="0">
                <a:latin typeface="Georgia" pitchFamily="18" charset="0"/>
              </a:rPr>
              <a:t>, какие потенциальные проблемы несет в себе </a:t>
            </a:r>
            <a:r>
              <a:rPr lang="ru-RU" dirty="0" err="1">
                <a:latin typeface="Georgia" pitchFamily="18" charset="0"/>
              </a:rPr>
              <a:t>найм</a:t>
            </a:r>
            <a:r>
              <a:rPr lang="ru-RU" dirty="0">
                <a:latin typeface="Georgia" pitchFamily="18" charset="0"/>
              </a:rPr>
              <a:t> реактивных людей и что делать для самостоятельного развития </a:t>
            </a:r>
            <a:r>
              <a:rPr lang="ru-RU" dirty="0" err="1">
                <a:latin typeface="Georgia" pitchFamily="18" charset="0"/>
              </a:rPr>
              <a:t>проактивности</a:t>
            </a:r>
            <a:r>
              <a:rPr lang="ru-RU" dirty="0">
                <a:latin typeface="Georgia" pitchFamily="18" charset="0"/>
              </a:rPr>
              <a:t> как способности.</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335914" cy="4525963"/>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4066766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rmAutofit/>
          </a:bodyPr>
          <a:lstStyle/>
          <a:p>
            <a:r>
              <a:rPr lang="ru-RU" sz="2800" dirty="0">
                <a:latin typeface="Georgia" pitchFamily="18" charset="0"/>
              </a:rPr>
              <a:t>Роберт Дж. Томас «Испытание лидерства. Опыт, ведущий к мастерству»</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rmAutofit fontScale="62500" lnSpcReduction="20000"/>
          </a:bodyPr>
          <a:lstStyle/>
          <a:p>
            <a:pPr marL="0" indent="361950">
              <a:buNone/>
            </a:pPr>
            <a:endParaRPr lang="ru-RU" dirty="0" smtClean="0">
              <a:latin typeface="Georgia" pitchFamily="18" charset="0"/>
            </a:endParaRPr>
          </a:p>
          <a:p>
            <a:pPr marL="0" indent="361950">
              <a:buNone/>
            </a:pPr>
            <a:r>
              <a:rPr lang="ru-RU" dirty="0" smtClean="0">
                <a:latin typeface="Georgia" pitchFamily="18" charset="0"/>
              </a:rPr>
              <a:t>В </a:t>
            </a:r>
            <a:r>
              <a:rPr lang="ru-RU" dirty="0">
                <a:latin typeface="Georgia" pitchFamily="18" charset="0"/>
              </a:rPr>
              <a:t>«Испытание лидерства» Роберт Томас утверждает, что великие лидеры становятся таковыми, потому что умеют извлекать уроки из опыта – из болезненных и непредвиденных тяжелых испытаний – а затем использовать эти уроки для достижения выдающихся результатов. В книге рассказываются яркие истории из жизни руководителей абсолютно разных организаций. Автор приходит к выводу, что в бизнесе, равно как и в спорте, тренировка важнее таланта. Талант имеет значение, однако правильное сочетание амбиций может превратить человека средних способностей в серьезного игрока.</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1484784"/>
            <a:ext cx="3240360" cy="4674281"/>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295699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800" dirty="0"/>
              <a:t>Джереми Миллер «Правила инвестирования Уоррена </a:t>
            </a:r>
            <a:r>
              <a:rPr lang="ru-RU" sz="2800" dirty="0" err="1"/>
              <a:t>Баффета</a:t>
            </a:r>
            <a:r>
              <a:rPr lang="ru-RU" sz="2800" dirty="0"/>
              <a:t>»</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Autofit/>
          </a:bodyPr>
          <a:lstStyle/>
          <a:p>
            <a:pPr marL="0" indent="361950">
              <a:buNone/>
            </a:pPr>
            <a:endParaRPr lang="ru-RU" sz="1400" dirty="0" smtClean="0">
              <a:latin typeface="Georgia" pitchFamily="18" charset="0"/>
            </a:endParaRPr>
          </a:p>
          <a:p>
            <a:pPr marL="0" indent="361950">
              <a:buNone/>
            </a:pPr>
            <a:r>
              <a:rPr lang="ru-RU" sz="1400" dirty="0" smtClean="0">
                <a:latin typeface="Georgia" pitchFamily="18" charset="0"/>
              </a:rPr>
              <a:t>Инвестиционного </a:t>
            </a:r>
            <a:r>
              <a:rPr lang="ru-RU" sz="1400" dirty="0">
                <a:latin typeface="Georgia" pitchFamily="18" charset="0"/>
              </a:rPr>
              <a:t>гуру Уоррена </a:t>
            </a:r>
            <a:r>
              <a:rPr lang="ru-RU" sz="1400" dirty="0" err="1">
                <a:latin typeface="Georgia" pitchFamily="18" charset="0"/>
              </a:rPr>
              <a:t>Баффета</a:t>
            </a:r>
            <a:r>
              <a:rPr lang="ru-RU" sz="1400" dirty="0">
                <a:latin typeface="Georgia" pitchFamily="18" charset="0"/>
              </a:rPr>
              <a:t> многие называют провидцем. Сам </a:t>
            </a:r>
            <a:r>
              <a:rPr lang="ru-RU" sz="1400" dirty="0" err="1">
                <a:latin typeface="Georgia" pitchFamily="18" charset="0"/>
              </a:rPr>
              <a:t>Баффет</a:t>
            </a:r>
            <a:r>
              <a:rPr lang="ru-RU" sz="1400" dirty="0">
                <a:latin typeface="Georgia" pitchFamily="18" charset="0"/>
              </a:rPr>
              <a:t> говорит, что предсказывать поведение рынка бессмысленно и только терпение, бережливость и верность принципам помогут достичь долговременного успеха. Такого прагматичного подхода он придерживается с момента организации своего первого товарищества </a:t>
            </a:r>
            <a:r>
              <a:rPr lang="en-US" sz="1400" dirty="0">
                <a:latin typeface="Georgia" pitchFamily="18" charset="0"/>
              </a:rPr>
              <a:t>Buffet Partnership Limited</a:t>
            </a:r>
            <a:r>
              <a:rPr lang="ru-RU" sz="1400" dirty="0">
                <a:latin typeface="Georgia" pitchFamily="18" charset="0"/>
              </a:rPr>
              <a:t> (</a:t>
            </a:r>
            <a:r>
              <a:rPr lang="en-US" sz="1400" dirty="0">
                <a:latin typeface="Georgia" pitchFamily="18" charset="0"/>
              </a:rPr>
              <a:t>BPL</a:t>
            </a:r>
            <a:r>
              <a:rPr lang="ru-RU" sz="1400" dirty="0">
                <a:latin typeface="Georgia" pitchFamily="18" charset="0"/>
              </a:rPr>
              <a:t>) в 1956 г. Именно тогда молодой </a:t>
            </a:r>
            <a:r>
              <a:rPr lang="ru-RU" sz="1400" dirty="0" err="1">
                <a:latin typeface="Georgia" pitchFamily="18" charset="0"/>
              </a:rPr>
              <a:t>Баффет</a:t>
            </a:r>
            <a:r>
              <a:rPr lang="ru-RU" sz="1400" dirty="0">
                <a:latin typeface="Georgia" pitchFamily="18" charset="0"/>
              </a:rPr>
              <a:t> начал раз в полугодие рассылать партнерам письма, в которых он рассказывал о результатах работы и подробно объяснял свои методы инвестирования. </a:t>
            </a:r>
            <a:r>
              <a:rPr lang="ru-RU" sz="1400" dirty="0" err="1">
                <a:latin typeface="Georgia" pitchFamily="18" charset="0"/>
              </a:rPr>
              <a:t>Баффет</a:t>
            </a:r>
            <a:r>
              <a:rPr lang="ru-RU" sz="1400" dirty="0">
                <a:latin typeface="Georgia" pitchFamily="18" charset="0"/>
              </a:rPr>
              <a:t> не пишет книг, но его письма партнерам, собранные в этом издании, дают возможность понять образ мыслей и философию инвестирования великого предпринимателя.</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484784"/>
            <a:ext cx="3456384" cy="4743922"/>
          </a:xfrm>
        </p:spPr>
      </p:pic>
      <p:sp>
        <p:nvSpPr>
          <p:cNvPr id="5" name="Заголовок 2"/>
          <p:cNvSpPr txBox="1">
            <a:spLocks/>
          </p:cNvSpPr>
          <p:nvPr/>
        </p:nvSpPr>
        <p:spPr>
          <a:xfrm>
            <a:off x="454203"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1310175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980728"/>
            <a:ext cx="8229600" cy="4824536"/>
          </a:xfrm>
          <a:solidFill>
            <a:schemeClr val="bg1">
              <a:alpha val="70000"/>
            </a:schemeClr>
          </a:solidFill>
        </p:spPr>
        <p:txBody>
          <a:bodyPr>
            <a:normAutofit/>
          </a:bodyPr>
          <a:lstStyle/>
          <a:p>
            <a:r>
              <a:rPr lang="ru-RU" sz="3600" dirty="0" smtClean="0">
                <a:latin typeface="Georgia" pitchFamily="18" charset="0"/>
              </a:rPr>
              <a:t>С другими новыми поступлениями можно ознакомиться в разделе Новые поступления (Научная библиотека – Электронный каталог – Новые </a:t>
            </a:r>
            <a:r>
              <a:rPr lang="ru-RU" sz="3600" dirty="0">
                <a:latin typeface="Georgia" pitchFamily="18" charset="0"/>
              </a:rPr>
              <a:t>п</a:t>
            </a:r>
            <a:r>
              <a:rPr lang="ru-RU" sz="3600" dirty="0" smtClean="0">
                <a:latin typeface="Georgia" pitchFamily="18" charset="0"/>
              </a:rPr>
              <a:t>оступления) или на абонементах библиотеки</a:t>
            </a:r>
            <a:endParaRPr lang="ru-RU" sz="3600" dirty="0">
              <a:latin typeface="Georgia" pitchFamily="18" charset="0"/>
            </a:endParaRPr>
          </a:p>
        </p:txBody>
      </p:sp>
    </p:spTree>
    <p:extLst>
      <p:ext uri="{BB962C8B-B14F-4D97-AF65-F5344CB8AC3E}">
        <p14:creationId xmlns:p14="http://schemas.microsoft.com/office/powerpoint/2010/main" val="1489633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332656"/>
            <a:ext cx="8229600" cy="1152128"/>
          </a:xfrm>
          <a:solidFill>
            <a:schemeClr val="bg1">
              <a:alpha val="70000"/>
            </a:schemeClr>
          </a:solidFill>
        </p:spPr>
        <p:txBody>
          <a:bodyPr>
            <a:normAutofit/>
          </a:bodyPr>
          <a:lstStyle/>
          <a:p>
            <a:r>
              <a:rPr lang="ru-RU" sz="2800" dirty="0">
                <a:latin typeface="Georgia" pitchFamily="18" charset="0"/>
              </a:rPr>
              <a:t>А.С. </a:t>
            </a:r>
            <a:r>
              <a:rPr lang="ru-RU" sz="2800" dirty="0" err="1">
                <a:latin typeface="Georgia" pitchFamily="18" charset="0"/>
              </a:rPr>
              <a:t>Нешитой</a:t>
            </a:r>
            <a:r>
              <a:rPr lang="ru-RU" sz="2800" dirty="0">
                <a:latin typeface="Georgia" pitchFamily="18" charset="0"/>
              </a:rPr>
              <a:t> «Финансы и торговля в воспроизводственном процессе»</a:t>
            </a:r>
          </a:p>
        </p:txBody>
      </p:sp>
      <p:sp>
        <p:nvSpPr>
          <p:cNvPr id="4" name="Объект 3"/>
          <p:cNvSpPr>
            <a:spLocks noGrp="1"/>
          </p:cNvSpPr>
          <p:nvPr>
            <p:ph sz="half" idx="1"/>
          </p:nvPr>
        </p:nvSpPr>
        <p:spPr>
          <a:xfrm>
            <a:off x="395536" y="1484784"/>
            <a:ext cx="4166951" cy="4536504"/>
          </a:xfrm>
          <a:solidFill>
            <a:schemeClr val="bg1">
              <a:alpha val="70000"/>
            </a:schemeClr>
          </a:solidFill>
        </p:spPr>
        <p:txBody>
          <a:bodyPr>
            <a:noAutofit/>
          </a:bodyPr>
          <a:lstStyle/>
          <a:p>
            <a:pPr marL="0" indent="361950" algn="just">
              <a:buNone/>
            </a:pPr>
            <a:r>
              <a:rPr lang="ru-RU" sz="1500" dirty="0">
                <a:latin typeface="Georgia" pitchFamily="18" charset="0"/>
              </a:rPr>
              <a:t>В монографии рассматриваются актуальные проблемы функционирования финансов и торговли в современных условиях. Раскрываются место и роль финансов и торговли как важнейших общественных форм, обеспечивающих реализацию стоимости общественного продукта, удовлетворение производственных и личных потребностей в обществе, формирование финансовых и товарных ресурсов и тем самым ускоряющих воспроизводство и повышающих экономическую эффективность. В работе нашли отражение результаты многолетней научно-исследовательской и практической деятельности автора в области финансов и развития внутренней торговли страны.</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66211" y="1600200"/>
            <a:ext cx="3269599" cy="4349080"/>
          </a:xfrm>
          <a:solidFill>
            <a:schemeClr val="bg1">
              <a:alpha val="70000"/>
            </a:schemeClr>
          </a:solidFill>
        </p:spPr>
      </p:pic>
      <p:sp>
        <p:nvSpPr>
          <p:cNvPr id="7" name="Заголовок 2"/>
          <p:cNvSpPr txBox="1">
            <a:spLocks/>
          </p:cNvSpPr>
          <p:nvPr/>
        </p:nvSpPr>
        <p:spPr>
          <a:xfrm>
            <a:off x="395536" y="6021288"/>
            <a:ext cx="8229600" cy="627278"/>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259512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smtClean="0">
                <a:latin typeface="Georgia" pitchFamily="18" charset="0"/>
              </a:rPr>
              <a:t>Д.А</a:t>
            </a:r>
            <a:r>
              <a:rPr lang="ru-RU" sz="2400" dirty="0">
                <a:latin typeface="Georgia" pitchFamily="18" charset="0"/>
              </a:rPr>
              <a:t>. Савченко «Правовые средства политического строя русского средневекового государства (</a:t>
            </a:r>
            <a:r>
              <a:rPr lang="en-US" sz="2400" dirty="0">
                <a:latin typeface="Georgia" pitchFamily="18" charset="0"/>
              </a:rPr>
              <a:t>X</a:t>
            </a:r>
            <a:r>
              <a:rPr lang="ru-RU" sz="2400" dirty="0">
                <a:latin typeface="Georgia" pitchFamily="18" charset="0"/>
              </a:rPr>
              <a:t>-</a:t>
            </a:r>
            <a:r>
              <a:rPr lang="en-US" sz="2400" dirty="0">
                <a:latin typeface="Georgia" pitchFamily="18" charset="0"/>
              </a:rPr>
              <a:t>XVI </a:t>
            </a:r>
            <a:r>
              <a:rPr lang="ru-RU" sz="2400" dirty="0">
                <a:latin typeface="Georgia" pitchFamily="18" charset="0"/>
              </a:rPr>
              <a:t>вв.)»</a:t>
            </a:r>
          </a:p>
        </p:txBody>
      </p:sp>
      <p:sp>
        <p:nvSpPr>
          <p:cNvPr id="3" name="Объект 2"/>
          <p:cNvSpPr>
            <a:spLocks noGrp="1"/>
          </p:cNvSpPr>
          <p:nvPr>
            <p:ph sz="half" idx="1"/>
          </p:nvPr>
        </p:nvSpPr>
        <p:spPr>
          <a:xfrm>
            <a:off x="467544" y="1412776"/>
            <a:ext cx="4038600" cy="4608512"/>
          </a:xfrm>
          <a:solidFill>
            <a:schemeClr val="bg1">
              <a:alpha val="70000"/>
            </a:schemeClr>
          </a:solidFill>
        </p:spPr>
        <p:txBody>
          <a:bodyPr>
            <a:normAutofit fontScale="62500" lnSpcReduction="20000"/>
          </a:bodyPr>
          <a:lstStyle/>
          <a:p>
            <a:pPr marL="0" indent="361950" algn="just">
              <a:buNone/>
            </a:pPr>
            <a:r>
              <a:rPr lang="ru-RU" dirty="0">
                <a:latin typeface="Georgia" pitchFamily="18" charset="0"/>
              </a:rPr>
              <a:t>Монография посвящена историко-правовым и теоретико-правовым аспектам защиты политического строя средневековой Руси в </a:t>
            </a:r>
            <a:r>
              <a:rPr lang="en-US" dirty="0">
                <a:latin typeface="Georgia" pitchFamily="18" charset="0"/>
              </a:rPr>
              <a:t>X</a:t>
            </a:r>
            <a:r>
              <a:rPr lang="ru-RU" dirty="0">
                <a:latin typeface="Georgia" pitchFamily="18" charset="0"/>
              </a:rPr>
              <a:t>-</a:t>
            </a:r>
            <a:r>
              <a:rPr lang="en-US" dirty="0">
                <a:latin typeface="Georgia" pitchFamily="18" charset="0"/>
              </a:rPr>
              <a:t>XVI </a:t>
            </a:r>
            <a:r>
              <a:rPr lang="ru-RU" dirty="0">
                <a:latin typeface="Georgia" pitchFamily="18" charset="0"/>
              </a:rPr>
              <a:t>вв. Юридические вопросы рассмотрены в контексте особенностей политической и правовой системы государства на различных этапах его развития. Механизм правовой охраны политического строя охарактеризован на основе исследования летописей и других исторических источников, отразивших религиозно-правовую доктрину, содержание обычаев, договоров, актов законодательства, примеры практики по конкретным делам.</a:t>
            </a:r>
          </a:p>
        </p:txBody>
      </p:sp>
      <p:pic>
        <p:nvPicPr>
          <p:cNvPr id="5" name="Объект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20072" y="1772816"/>
            <a:ext cx="2841167" cy="3845024"/>
          </a:xfrm>
        </p:spPr>
      </p:pic>
      <p:sp>
        <p:nvSpPr>
          <p:cNvPr id="6" name="Заголовок 2"/>
          <p:cNvSpPr txBox="1">
            <a:spLocks/>
          </p:cNvSpPr>
          <p:nvPr/>
        </p:nvSpPr>
        <p:spPr>
          <a:xfrm>
            <a:off x="467544" y="6021288"/>
            <a:ext cx="8157592" cy="627278"/>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Абонемент научной литературы,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45967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000" dirty="0" smtClean="0">
                <a:latin typeface="Georgia" pitchFamily="18" charset="0"/>
              </a:rPr>
              <a:t>А.Г</a:t>
            </a:r>
            <a:r>
              <a:rPr lang="ru-RU" sz="2000" dirty="0">
                <a:latin typeface="Georgia" pitchFamily="18" charset="0"/>
              </a:rPr>
              <a:t>. Тепляков «Деятельность органов ВЧК-ГПУ-ОГПУ-НКВД (1917-1941 гг.): историографические и источниковедческие аспекты</a:t>
            </a:r>
            <a:r>
              <a:rPr lang="ru-RU" sz="2000" dirty="0" smtClean="0">
                <a:latin typeface="Georgia" pitchFamily="18" charset="0"/>
              </a:rPr>
              <a:t>»</a:t>
            </a:r>
            <a:endParaRPr lang="ru-RU" sz="2000" dirty="0">
              <a:latin typeface="Georgia" pitchFamily="18" charset="0"/>
            </a:endParaRPr>
          </a:p>
        </p:txBody>
      </p:sp>
      <p:sp>
        <p:nvSpPr>
          <p:cNvPr id="3" name="Объект 2"/>
          <p:cNvSpPr>
            <a:spLocks noGrp="1"/>
          </p:cNvSpPr>
          <p:nvPr>
            <p:ph sz="half" idx="1"/>
          </p:nvPr>
        </p:nvSpPr>
        <p:spPr>
          <a:xfrm>
            <a:off x="467544" y="1412776"/>
            <a:ext cx="4038600" cy="4608512"/>
          </a:xfrm>
          <a:solidFill>
            <a:schemeClr val="bg1">
              <a:alpha val="70000"/>
            </a:schemeClr>
          </a:solidFill>
        </p:spPr>
        <p:txBody>
          <a:bodyPr>
            <a:normAutofit fontScale="55000" lnSpcReduction="20000"/>
          </a:bodyPr>
          <a:lstStyle/>
          <a:p>
            <a:pPr marL="0" indent="361950" algn="just">
              <a:buNone/>
            </a:pPr>
            <a:endParaRPr lang="ru-RU" dirty="0" smtClean="0">
              <a:latin typeface="Georgia" pitchFamily="18" charset="0"/>
            </a:endParaRPr>
          </a:p>
          <a:p>
            <a:pPr marL="0" indent="361950" algn="just">
              <a:buNone/>
            </a:pPr>
            <a:endParaRPr lang="ru-RU" dirty="0">
              <a:latin typeface="Georgia" pitchFamily="18" charset="0"/>
            </a:endParaRPr>
          </a:p>
          <a:p>
            <a:pPr marL="0" indent="361950" algn="just">
              <a:buNone/>
            </a:pPr>
            <a:r>
              <a:rPr lang="ru-RU" dirty="0" smtClean="0">
                <a:latin typeface="Georgia" pitchFamily="18" charset="0"/>
              </a:rPr>
              <a:t>В </a:t>
            </a:r>
            <a:r>
              <a:rPr lang="ru-RU" dirty="0">
                <a:latin typeface="Georgia" pitchFamily="18" charset="0"/>
              </a:rPr>
              <a:t>работе впервые комплексно оцениваются историографические и источниковедческие возможности изучения такой актуальной темы, как история советских органов госбезопасности. Автор выделяет в исследовательской литературе, посвящённой ВЧК-НКВД, как объективную составляющую, так и мифологию, провокационные методы использованию агентуры, уголовщину кадрового состава. Значительное место уделено критическому разбору точек зрения на историю «органов», предложенных зарубежными историками. Анализ источниковедческой базы доказывает богатые возможности нахождения сведений о чекистской работе и кадрах не только в официальных документах ВЧК-НКВД, но и в газетной хронике, мемуарах и даже беллетристике.</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88024" y="1495325"/>
            <a:ext cx="3312368" cy="4450995"/>
          </a:xfrm>
        </p:spPr>
      </p:pic>
      <p:sp>
        <p:nvSpPr>
          <p:cNvPr id="5" name="Заголовок 2"/>
          <p:cNvSpPr txBox="1">
            <a:spLocks/>
          </p:cNvSpPr>
          <p:nvPr/>
        </p:nvSpPr>
        <p:spPr>
          <a:xfrm>
            <a:off x="467544" y="6021288"/>
            <a:ext cx="8157592" cy="627278"/>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Абонемент научной литературы,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330951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000" dirty="0">
                <a:latin typeface="Georgia" pitchFamily="18" charset="0"/>
              </a:rPr>
              <a:t>Е. Г. Хоменко «Финансово-правовое регулирование создания и функционирования национальной платежной системы России»</a:t>
            </a:r>
          </a:p>
        </p:txBody>
      </p:sp>
      <p:sp>
        <p:nvSpPr>
          <p:cNvPr id="3" name="Объект 2"/>
          <p:cNvSpPr>
            <a:spLocks noGrp="1"/>
          </p:cNvSpPr>
          <p:nvPr>
            <p:ph sz="half" idx="1"/>
          </p:nvPr>
        </p:nvSpPr>
        <p:spPr>
          <a:xfrm>
            <a:off x="457200" y="1412776"/>
            <a:ext cx="4038600" cy="4713387"/>
          </a:xfrm>
          <a:solidFill>
            <a:schemeClr val="bg1">
              <a:alpha val="70000"/>
            </a:schemeClr>
          </a:solidFill>
        </p:spPr>
        <p:txBody>
          <a:bodyPr>
            <a:normAutofit fontScale="47500" lnSpcReduction="20000"/>
          </a:bodyPr>
          <a:lstStyle/>
          <a:p>
            <a:pPr marL="0" indent="265113">
              <a:buNone/>
            </a:pPr>
            <a:r>
              <a:rPr lang="ru-RU" dirty="0">
                <a:latin typeface="Georgia" pitchFamily="18" charset="0"/>
              </a:rPr>
              <a:t>Настоящая монография является редким в отечественной юридической науке исследованием национальной платежной системы </a:t>
            </a:r>
            <a:br>
              <a:rPr lang="ru-RU" dirty="0">
                <a:latin typeface="Georgia" pitchFamily="18" charset="0"/>
              </a:rPr>
            </a:br>
            <a:r>
              <a:rPr lang="ru-RU" dirty="0">
                <a:latin typeface="Georgia" pitchFamily="18" charset="0"/>
              </a:rPr>
              <a:t>России. В работе рассмотрены теоретические и практические проблемы создания и функционирования национальной-платежной системы.</a:t>
            </a:r>
          </a:p>
          <a:p>
            <a:pPr marL="0" indent="265113">
              <a:buNone/>
            </a:pPr>
            <a:r>
              <a:rPr lang="ru-RU" dirty="0">
                <a:latin typeface="Georgia" pitchFamily="18" charset="0"/>
              </a:rPr>
              <a:t>Национальная платежная система рассматривается как трехуровневая система на основе на основе единых принципов построения. Рассмотрены элементы национальной платежной системы, составляющие её структуру, включая различные виды платежных систем. Предложен анализ правовых основ организации взаимодействия в национальной платежной системе России на современном этапе и оценка ее эффективности, а также способы поддержания устойчивости национальной платежной системы. Рассмотрены применяющиеся в </a:t>
            </a:r>
            <a:r>
              <a:rPr lang="ru-RU" dirty="0" err="1">
                <a:latin typeface="Georgia" pitchFamily="18" charset="0"/>
              </a:rPr>
              <a:t>в</a:t>
            </a:r>
            <a:r>
              <a:rPr lang="ru-RU" dirty="0">
                <a:latin typeface="Georgia" pitchFamily="18" charset="0"/>
              </a:rPr>
              <a:t> национальной платежной системе системы расчетов, а также используемые платежные инструменты. Уделено внимание правовым аспектам функционирования платежной системы «МИР», в которой уже участвуют 142 банка, и платежной карте «МИР».</a:t>
            </a:r>
          </a:p>
          <a:p>
            <a:pPr marL="0" indent="265113">
              <a:buNone/>
            </a:pPr>
            <a:r>
              <a:rPr lang="ru-RU" dirty="0">
                <a:latin typeface="Georgia" pitchFamily="18" charset="0"/>
              </a:rPr>
              <a:t>Законодательство приведено по состоянию на 1 марта 2017 года.</a:t>
            </a:r>
          </a:p>
        </p:txBody>
      </p:sp>
      <p:pic>
        <p:nvPicPr>
          <p:cNvPr id="5" name="Объект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04048" y="1484784"/>
            <a:ext cx="3256674" cy="4525963"/>
          </a:xfrm>
        </p:spPr>
      </p:pic>
      <p:sp>
        <p:nvSpPr>
          <p:cNvPr id="6" name="Заголовок 2"/>
          <p:cNvSpPr txBox="1">
            <a:spLocks/>
          </p:cNvSpPr>
          <p:nvPr/>
        </p:nvSpPr>
        <p:spPr>
          <a:xfrm>
            <a:off x="467544" y="6093296"/>
            <a:ext cx="8157592" cy="555270"/>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Georgia" pitchFamily="18" charset="0"/>
              </a:rPr>
              <a:t>Место хранения: Читальный зал учебной литературы</a:t>
            </a:r>
            <a:endParaRPr lang="ru-RU" sz="1600" dirty="0">
              <a:latin typeface="Georgia" pitchFamily="18" charset="0"/>
            </a:endParaRPr>
          </a:p>
        </p:txBody>
      </p:sp>
    </p:spTree>
    <p:extLst>
      <p:ext uri="{BB962C8B-B14F-4D97-AF65-F5344CB8AC3E}">
        <p14:creationId xmlns:p14="http://schemas.microsoft.com/office/powerpoint/2010/main" val="130198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000" dirty="0">
                <a:latin typeface="Georgia" pitchFamily="18" charset="0"/>
              </a:rPr>
              <a:t>Учетно-аналитическая информационная составляющая сбалансированного развития коммерческой организации (</a:t>
            </a:r>
            <a:r>
              <a:rPr lang="ru-RU" sz="2000" dirty="0" smtClean="0">
                <a:latin typeface="Georgia" pitchFamily="18" charset="0"/>
              </a:rPr>
              <a:t>коллектив </a:t>
            </a:r>
            <a:r>
              <a:rPr lang="ru-RU" sz="2000" dirty="0">
                <a:latin typeface="Georgia" pitchFamily="18" charset="0"/>
              </a:rPr>
              <a:t>авторов)</a:t>
            </a:r>
          </a:p>
        </p:txBody>
      </p:sp>
      <p:sp>
        <p:nvSpPr>
          <p:cNvPr id="3" name="Объект 2"/>
          <p:cNvSpPr>
            <a:spLocks noGrp="1"/>
          </p:cNvSpPr>
          <p:nvPr>
            <p:ph sz="half" idx="1"/>
          </p:nvPr>
        </p:nvSpPr>
        <p:spPr>
          <a:xfrm>
            <a:off x="457200" y="1412776"/>
            <a:ext cx="4038600" cy="5004898"/>
          </a:xfrm>
          <a:solidFill>
            <a:schemeClr val="bg1">
              <a:alpha val="70000"/>
            </a:schemeClr>
          </a:solidFill>
        </p:spPr>
        <p:txBody>
          <a:bodyPr>
            <a:noAutofit/>
          </a:bodyPr>
          <a:lstStyle/>
          <a:p>
            <a:pPr marL="0" indent="361950">
              <a:buNone/>
            </a:pPr>
            <a:r>
              <a:rPr lang="ru-RU" sz="1300" dirty="0">
                <a:latin typeface="Georgia" pitchFamily="18" charset="0"/>
              </a:rPr>
              <a:t>Выявлены актуальные тенденции в управленческих новациях для коммерческих организаций с позиции институционального императива непрерывного наращивания конкурентных преимуществ, в том числе на основе принципов их сбалансированного развития. Освещены концептуальные подходы к формированию учетно-аналитического информационного пространства стратегического управления коммерческой организацией. Представлено построение стратегической целевой комплексной программы по управлению расходами организации, рассмотрено формирование  учетной информации по данному объекту для целей его стратегического управления. Раскрыты современные методологические и методические подходы к анализу стратегической сбалансированности финансовых сегментов бизнеса хозяйствующего субъекта. Дана методика вариативного детального факторного анализа финансового результата деятельности коммерческой организации и оценки её управленческих центров, оказывающих влияние на его получение.</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80464" y="1600200"/>
            <a:ext cx="3374072" cy="4525963"/>
          </a:xfrm>
        </p:spPr>
      </p:pic>
      <p:sp>
        <p:nvSpPr>
          <p:cNvPr id="5" name="Заголовок 2"/>
          <p:cNvSpPr txBox="1">
            <a:spLocks/>
          </p:cNvSpPr>
          <p:nvPr/>
        </p:nvSpPr>
        <p:spPr>
          <a:xfrm>
            <a:off x="467544" y="6417674"/>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19549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400" dirty="0">
                <a:latin typeface="Georgia" pitchFamily="18" charset="0"/>
              </a:rPr>
              <a:t>А.А. </a:t>
            </a:r>
            <a:r>
              <a:rPr lang="ru-RU" sz="2400" dirty="0" err="1">
                <a:latin typeface="Georgia" pitchFamily="18" charset="0"/>
              </a:rPr>
              <a:t>Юрицин</a:t>
            </a:r>
            <a:r>
              <a:rPr lang="ru-RU" sz="2400" dirty="0">
                <a:latin typeface="Georgia" pitchFamily="18" charset="0"/>
              </a:rPr>
              <a:t> «Аутсорсинг на рынке ценных бумаг»</a:t>
            </a:r>
          </a:p>
        </p:txBody>
      </p:sp>
      <p:sp>
        <p:nvSpPr>
          <p:cNvPr id="3" name="Объект 2"/>
          <p:cNvSpPr>
            <a:spLocks noGrp="1"/>
          </p:cNvSpPr>
          <p:nvPr>
            <p:ph sz="half" idx="1"/>
          </p:nvPr>
        </p:nvSpPr>
        <p:spPr>
          <a:xfrm>
            <a:off x="457200" y="1412776"/>
            <a:ext cx="4038600" cy="4896544"/>
          </a:xfrm>
          <a:solidFill>
            <a:schemeClr val="bg1">
              <a:alpha val="70000"/>
            </a:schemeClr>
          </a:solidFill>
        </p:spPr>
        <p:txBody>
          <a:bodyPr>
            <a:noAutofit/>
          </a:bodyPr>
          <a:lstStyle/>
          <a:p>
            <a:pPr marL="0" indent="361950">
              <a:buNone/>
            </a:pPr>
            <a:r>
              <a:rPr lang="ru-RU" sz="1550" dirty="0">
                <a:latin typeface="Georgia" pitchFamily="18" charset="0"/>
              </a:rPr>
              <a:t>В монографии раскрываются актуальные аспекты практического применения инструмента аутсорсинга на рынке ценных бумаг. Обосновывается возможность использования аутсорсинга различными участниками фондового рынка. В рамках построения алгоритма применения аутсорсинга эмитентами ценных бумаг обозначаются макроэкономические факторы, перспективные направления использования данного инструмента, а также изучаются вопросы целесообразности данных отношений. На основе изучения нормативно-правовой основы функционирования профессиональных субъектов рынка ценных бумаг определяются возможные направления применения аутсорсинга в их деятельности.</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60032" y="1556792"/>
            <a:ext cx="3358581" cy="4525963"/>
          </a:xfrm>
        </p:spPr>
      </p:pic>
      <p:sp>
        <p:nvSpPr>
          <p:cNvPr id="5" name="Заголовок 2"/>
          <p:cNvSpPr txBox="1">
            <a:spLocks/>
          </p:cNvSpPr>
          <p:nvPr/>
        </p:nvSpPr>
        <p:spPr>
          <a:xfrm>
            <a:off x="467544"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3915087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23000" r="-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alpha val="70000"/>
            </a:schemeClr>
          </a:solidFill>
        </p:spPr>
        <p:txBody>
          <a:bodyPr>
            <a:noAutofit/>
          </a:bodyPr>
          <a:lstStyle/>
          <a:p>
            <a:r>
              <a:rPr lang="ru-RU" sz="2000" dirty="0">
                <a:latin typeface="Georgia" pitchFamily="18" charset="0"/>
              </a:rPr>
              <a:t>М. А. </a:t>
            </a:r>
            <a:r>
              <a:rPr lang="ru-RU" sz="2000" dirty="0" err="1">
                <a:latin typeface="Georgia" pitchFamily="18" charset="0"/>
              </a:rPr>
              <a:t>Хончев</a:t>
            </a:r>
            <a:r>
              <a:rPr lang="ru-RU" sz="2000" dirty="0">
                <a:latin typeface="Georgia" pitchFamily="18" charset="0"/>
              </a:rPr>
              <a:t> «Предпринимательство в интеллектуально-информационной сфере – государственное регулирующее воздействие»</a:t>
            </a:r>
          </a:p>
        </p:txBody>
      </p:sp>
      <p:sp>
        <p:nvSpPr>
          <p:cNvPr id="3" name="Объект 2"/>
          <p:cNvSpPr>
            <a:spLocks noGrp="1"/>
          </p:cNvSpPr>
          <p:nvPr>
            <p:ph sz="half" idx="1"/>
          </p:nvPr>
        </p:nvSpPr>
        <p:spPr>
          <a:xfrm>
            <a:off x="467544" y="1412776"/>
            <a:ext cx="4038600" cy="4896544"/>
          </a:xfrm>
          <a:solidFill>
            <a:schemeClr val="bg1">
              <a:alpha val="70000"/>
            </a:schemeClr>
          </a:solidFill>
        </p:spPr>
        <p:txBody>
          <a:bodyPr>
            <a:noAutofit/>
          </a:bodyPr>
          <a:lstStyle/>
          <a:p>
            <a:pPr marL="0" indent="361950">
              <a:buNone/>
            </a:pPr>
            <a:r>
              <a:rPr lang="ru-RU" sz="1850" dirty="0">
                <a:latin typeface="Georgia" pitchFamily="18" charset="0"/>
              </a:rPr>
              <a:t>В монографии приведена оригинальная авторская концепция предпринимательства в интеллектуально-информационной сфере, исследованы особенности его развития под влиянием глобальных трансформационных процессов и раскрыт механизм его кризиса.</a:t>
            </a:r>
          </a:p>
          <a:p>
            <a:pPr marL="0" indent="361950">
              <a:buNone/>
            </a:pPr>
            <a:r>
              <a:rPr lang="ru-RU" sz="1850" dirty="0">
                <a:latin typeface="Georgia" pitchFamily="18" charset="0"/>
              </a:rPr>
              <a:t>Предложены меры государственной поддержки и регулирования интеллектуально-информационного предпринимательства с учетом уникальных особенностей России.</a:t>
            </a:r>
          </a:p>
        </p:txBody>
      </p:sp>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88209" y="1600200"/>
            <a:ext cx="3358581" cy="4525963"/>
          </a:xfrm>
        </p:spPr>
      </p:pic>
      <p:sp>
        <p:nvSpPr>
          <p:cNvPr id="5" name="Заголовок 2"/>
          <p:cNvSpPr txBox="1">
            <a:spLocks/>
          </p:cNvSpPr>
          <p:nvPr/>
        </p:nvSpPr>
        <p:spPr>
          <a:xfrm>
            <a:off x="467544" y="6309320"/>
            <a:ext cx="8157592" cy="411254"/>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Georgia" pitchFamily="18" charset="0"/>
              </a:rPr>
              <a:t>Место хранения: Читальный зал учебной литературы</a:t>
            </a:r>
            <a:endParaRPr lang="ru-RU" sz="1400" dirty="0">
              <a:latin typeface="Georgia" pitchFamily="18" charset="0"/>
            </a:endParaRPr>
          </a:p>
        </p:txBody>
      </p:sp>
    </p:spTree>
    <p:extLst>
      <p:ext uri="{BB962C8B-B14F-4D97-AF65-F5344CB8AC3E}">
        <p14:creationId xmlns:p14="http://schemas.microsoft.com/office/powerpoint/2010/main" val="3685567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222</TotalTime>
  <Words>2066</Words>
  <Application>Microsoft Office PowerPoint</Application>
  <PresentationFormat>Экран (4:3)</PresentationFormat>
  <Paragraphs>86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Новые поступления мая Часть 1</vt:lpstr>
      <vt:lpstr>Монографии</vt:lpstr>
      <vt:lpstr>А.С. Нешитой «Финансы и торговля в воспроизводственном процессе»</vt:lpstr>
      <vt:lpstr>Д.А. Савченко «Правовые средства политического строя русского средневекового государства (X-XVI вв.)»</vt:lpstr>
      <vt:lpstr>А.Г. Тепляков «Деятельность органов ВЧК-ГПУ-ОГПУ-НКВД (1917-1941 гг.): историографические и источниковедческие аспекты»</vt:lpstr>
      <vt:lpstr>Е. Г. Хоменко «Финансово-правовое регулирование создания и функционирования национальной платежной системы России»</vt:lpstr>
      <vt:lpstr>Учетно-аналитическая информационная составляющая сбалансированного развития коммерческой организации (коллектив авторов)</vt:lpstr>
      <vt:lpstr>А.А. Юрицин «Аутсорсинг на рынке ценных бумаг»</vt:lpstr>
      <vt:lpstr>М. А. Хончев «Предпринимательство в интеллектуально-информационной сфере – государственное регулирующее воздействие»</vt:lpstr>
      <vt:lpstr>Рынок потребительских товаров и услуг: современное состояние, проблемы, тренды  (под ред. А. Е. Архипова; Э.Н. Климовой; Н.А. Лучиной)</vt:lpstr>
      <vt:lpstr>Инновационное наполнение инвестиционной политики (отв. ред. В. И. Кушлин)</vt:lpstr>
      <vt:lpstr>А.С. Алисенов «Налоговое стимулирование инноваций в экономике»</vt:lpstr>
      <vt:lpstr>Социальное пространство современного города (под ред. Г. Б. Кораблевой, А.В. Меренкова)</vt:lpstr>
      <vt:lpstr>И. К. Ларионов, М.А. Гуреева «Экономическая безопасность личности, общества и государства (многоуровневый, воспроизводственный, глобальный, системный, стратегический и синергетический подходы)»</vt:lpstr>
      <vt:lpstr>В.Н. Щербаков, А.В. Дубровский, Ю.В. Мишин «Инвестиционный потенциал и промышленный рост»</vt:lpstr>
      <vt:lpstr>Г. А. Борщевский «Институт государственной службы в политической системе российского общества»</vt:lpstr>
      <vt:lpstr>М.В. Романовский, Н.В. Фадейкина, И.В. Баранова «Модернизация системы общественных финансов и ее роль в развитии инновационной экономики»</vt:lpstr>
      <vt:lpstr>Научные издания</vt:lpstr>
      <vt:lpstr>Дейв Логан, Джон Кинг, Хэли Фишер-Райт «Лидер и племя»</vt:lpstr>
      <vt:lpstr>Дмитрий Потапенко «бизнес – это глаголы и существительные, которые заканчиваются цифрами»</vt:lpstr>
      <vt:lpstr>Александр Ельчанинов  «Pro-проактивность в бизнесе»</vt:lpstr>
      <vt:lpstr>Роберт Дж. Томас «Испытание лидерства. Опыт, ведущий к мастерству»</vt:lpstr>
      <vt:lpstr>Джереми Миллер «Правила инвестирования Уоррена Баффета»</vt:lpstr>
      <vt:lpstr>С другими новыми поступлениями можно ознакомиться в разделе Новые поступления (Научная библиотека – Электронный каталог – Новые поступления) или на абонементах библиотеки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поступления апреля</dc:title>
  <cp:lastModifiedBy>Галкин Никита Игоревич</cp:lastModifiedBy>
  <cp:revision>9</cp:revision>
  <dcterms:modified xsi:type="dcterms:W3CDTF">2018-05-18T05:43:30Z</dcterms:modified>
</cp:coreProperties>
</file>