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1" r:id="rId8"/>
    <p:sldId id="262" r:id="rId9"/>
    <p:sldId id="263" r:id="rId10"/>
    <p:sldId id="264" r:id="rId11"/>
    <p:sldId id="265"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2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24.12.2018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24.12.2018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24.12.2018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600" dirty="0">
                <a:solidFill>
                  <a:schemeClr val="accent2">
                    <a:lumMod val="50000"/>
                  </a:schemeClr>
                </a:solidFill>
                <a:latin typeface="Franklin Gothic Heavy" pitchFamily="34" charset="0"/>
              </a:rPr>
              <a:t>Новые поступления от издательства </a:t>
            </a:r>
            <a:r>
              <a:rPr lang="ru-RU" sz="6600" dirty="0" smtClean="0">
                <a:solidFill>
                  <a:schemeClr val="accent2">
                    <a:lumMod val="50000"/>
                  </a:schemeClr>
                </a:solidFill>
                <a:latin typeface="Franklin Gothic Heavy" pitchFamily="34" charset="0"/>
              </a:rPr>
              <a:t>«Альпина </a:t>
            </a:r>
            <a:r>
              <a:rPr lang="ru-RU" sz="6600" dirty="0" err="1" smtClean="0">
                <a:solidFill>
                  <a:schemeClr val="accent2">
                    <a:lumMod val="50000"/>
                  </a:schemeClr>
                </a:solidFill>
                <a:latin typeface="Franklin Gothic Heavy" pitchFamily="34" charset="0"/>
              </a:rPr>
              <a:t>Паблишер</a:t>
            </a:r>
            <a:r>
              <a:rPr lang="ru-RU" sz="6600" dirty="0" smtClean="0">
                <a:solidFill>
                  <a:schemeClr val="accent2">
                    <a:lumMod val="50000"/>
                  </a:schemeClr>
                </a:solidFill>
                <a:latin typeface="Franklin Gothic Heavy" pitchFamily="34" charset="0"/>
              </a:rPr>
              <a:t>»</a:t>
            </a:r>
            <a:endParaRPr lang="ru-RU" sz="6600" b="1" dirty="0">
              <a:solidFill>
                <a:schemeClr val="accent2">
                  <a:lumMod val="50000"/>
                </a:schemeClr>
              </a:solidFill>
            </a:endParaRPr>
          </a:p>
        </p:txBody>
      </p:sp>
      <p:sp>
        <p:nvSpPr>
          <p:cNvPr id="3" name="Подзаголовок 2"/>
          <p:cNvSpPr>
            <a:spLocks noGrp="1"/>
          </p:cNvSpPr>
          <p:nvPr>
            <p:ph type="subTitle" idx="1"/>
          </p:nvPr>
        </p:nvSpPr>
        <p:spPr>
          <a:xfrm>
            <a:off x="1403648" y="5517232"/>
            <a:ext cx="6400800" cy="841648"/>
          </a:xfrm>
        </p:spPr>
        <p:txBody>
          <a:bodyPr>
            <a:normAutofit/>
          </a:bodyPr>
          <a:lstStyle/>
          <a:p>
            <a:r>
              <a:rPr lang="ru-RU" sz="4400" dirty="0" smtClean="0">
                <a:solidFill>
                  <a:schemeClr val="accent1">
                    <a:lumMod val="50000"/>
                  </a:schemeClr>
                </a:solidFill>
              </a:rPr>
              <a:t>ДЕКАБРЬ 2018</a:t>
            </a:r>
            <a:endParaRPr lang="ru-RU" sz="4400" dirty="0">
              <a:solidFill>
                <a:schemeClr val="accent1">
                  <a:lumMod val="50000"/>
                </a:schemeClr>
              </a:solidFill>
            </a:endParaRPr>
          </a:p>
        </p:txBody>
      </p:sp>
    </p:spTree>
    <p:extLst>
      <p:ext uri="{BB962C8B-B14F-4D97-AF65-F5344CB8AC3E}">
        <p14:creationId xmlns:p14="http://schemas.microsoft.com/office/powerpoint/2010/main" val="3736673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1162050"/>
          </a:xfrm>
        </p:spPr>
        <p:txBody>
          <a:bodyPr anchor="ctr">
            <a:noAutofit/>
          </a:bodyPr>
          <a:lstStyle/>
          <a:p>
            <a:r>
              <a:rPr lang="ru-RU" sz="2800" dirty="0">
                <a:solidFill>
                  <a:schemeClr val="accent2">
                    <a:lumMod val="50000"/>
                  </a:schemeClr>
                </a:solidFill>
                <a:latin typeface="Georgia" pitchFamily="18" charset="0"/>
              </a:rPr>
              <a:t>Данила Демин.</a:t>
            </a:r>
            <a:r>
              <a:rPr lang="ru-RU" sz="2400" dirty="0">
                <a:latin typeface="Georgia" pitchFamily="18" charset="0"/>
              </a:rPr>
              <a:t/>
            </a:r>
            <a:br>
              <a:rPr lang="ru-RU" sz="2400" dirty="0">
                <a:latin typeface="Georgia" pitchFamily="18" charset="0"/>
              </a:rPr>
            </a:br>
            <a:r>
              <a:rPr lang="ru-RU" sz="2400" dirty="0">
                <a:latin typeface="Georgia" pitchFamily="18" charset="0"/>
              </a:rPr>
              <a:t>Корпоративная культура.</a:t>
            </a:r>
            <a:br>
              <a:rPr lang="ru-RU" sz="2400" dirty="0">
                <a:latin typeface="Georgia" pitchFamily="18" charset="0"/>
              </a:rPr>
            </a:br>
            <a:r>
              <a:rPr lang="ru-RU" sz="2400" dirty="0">
                <a:latin typeface="Georgia" pitchFamily="18" charset="0"/>
              </a:rPr>
              <a:t>10 самых распространенных заблуждений.</a:t>
            </a:r>
            <a:r>
              <a:rPr lang="ru-RU" sz="2400" dirty="0" smtClean="0">
                <a:latin typeface="Georgia" pitchFamily="18" charset="0"/>
              </a:rPr>
              <a:t/>
            </a:r>
            <a:br>
              <a:rPr lang="ru-RU" sz="2400" dirty="0" smtClean="0">
                <a:latin typeface="Georgia" pitchFamily="18" charset="0"/>
              </a:rPr>
            </a:br>
            <a:endParaRPr lang="ru-RU" sz="2400" dirty="0"/>
          </a:p>
        </p:txBody>
      </p:sp>
      <p:sp>
        <p:nvSpPr>
          <p:cNvPr id="4" name="Текст 3"/>
          <p:cNvSpPr>
            <a:spLocks noGrp="1"/>
          </p:cNvSpPr>
          <p:nvPr>
            <p:ph type="body" sz="half" idx="2"/>
          </p:nvPr>
        </p:nvSpPr>
        <p:spPr>
          <a:xfrm>
            <a:off x="457200" y="1435100"/>
            <a:ext cx="4618856" cy="5090244"/>
          </a:xfrm>
        </p:spPr>
        <p:txBody>
          <a:bodyPr>
            <a:normAutofit fontScale="77500" lnSpcReduction="20000"/>
          </a:bodyPr>
          <a:lstStyle/>
          <a:p>
            <a:pPr indent="182563" algn="just">
              <a:spcBef>
                <a:spcPts val="0"/>
              </a:spcBef>
            </a:pPr>
            <a:r>
              <a:rPr lang="ru-RU" sz="2000" dirty="0">
                <a:latin typeface="Georgia" pitchFamily="18" charset="0"/>
              </a:rPr>
              <a:t>Что такое корпоративная культура? Почему руководство должно активно участвовать в ее создании? Почему не работают навязанные со стороны стандарты?</a:t>
            </a:r>
          </a:p>
          <a:p>
            <a:pPr indent="182563" algn="just">
              <a:spcBef>
                <a:spcPts val="0"/>
              </a:spcBef>
            </a:pPr>
            <a:r>
              <a:rPr lang="ru-RU" sz="2000" dirty="0">
                <a:latin typeface="Georgia" pitchFamily="18" charset="0"/>
              </a:rPr>
              <a:t>На примерах из жизни российских компаний автор показывает, как корпоративная культура помогает поднять мотивацию, наладить взаимодействие отделов и нацелить всех на общий результат. По поводу корпоративной культуры бытует много заблуждений, самые опасные из которых детально разобраны в этой книге.</a:t>
            </a:r>
          </a:p>
          <a:p>
            <a:pPr indent="182563" algn="just">
              <a:spcBef>
                <a:spcPts val="0"/>
              </a:spcBef>
            </a:pPr>
            <a:r>
              <a:rPr lang="ru-RU" sz="2000" dirty="0">
                <a:latin typeface="Georgia" pitchFamily="18" charset="0"/>
              </a:rPr>
              <a:t>Книга в первую очередь адресована владельцам и топ-менеджерам компаний, т. е. тем, кто формирует корпоративную культуру организации. Также издание будет интересно </a:t>
            </a:r>
            <a:r>
              <a:rPr lang="ru-RU" sz="2000" dirty="0" err="1">
                <a:latin typeface="Georgia" pitchFamily="18" charset="0"/>
              </a:rPr>
              <a:t>оргконсультантам</a:t>
            </a:r>
            <a:r>
              <a:rPr lang="ru-RU" sz="2000" dirty="0">
                <a:latin typeface="Georgia" pitchFamily="18" charset="0"/>
              </a:rPr>
              <a:t> и студентам.</a:t>
            </a:r>
          </a:p>
          <a:p>
            <a:pPr indent="182563">
              <a:spcBef>
                <a:spcPts val="0"/>
              </a:spcBef>
            </a:pPr>
            <a:endParaRPr lang="ru-RU" sz="2000" dirty="0" smtClean="0">
              <a:latin typeface="Georgia" pitchFamily="18" charset="0"/>
            </a:endParaRPr>
          </a:p>
          <a:p>
            <a:pPr indent="182563">
              <a:spcBef>
                <a:spcPts val="0"/>
              </a:spcBef>
            </a:pPr>
            <a:endParaRPr lang="ru-RU" sz="2000" dirty="0">
              <a:latin typeface="Georgia" pitchFamily="18" charset="0"/>
            </a:endParaRPr>
          </a:p>
          <a:p>
            <a:pPr indent="182563">
              <a:spcBef>
                <a:spcPts val="0"/>
              </a:spcBef>
            </a:pPr>
            <a:endParaRPr lang="ru-RU" sz="2000" dirty="0">
              <a:latin typeface="Georgia" pitchFamily="18" charset="0"/>
            </a:endParaRPr>
          </a:p>
          <a:p>
            <a:r>
              <a:rPr lang="ru-RU" sz="2000" b="1" i="1" dirty="0" smtClean="0">
                <a:solidFill>
                  <a:schemeClr val="tx2">
                    <a:lumMod val="50000"/>
                  </a:schemeClr>
                </a:solidFill>
                <a:latin typeface="Georgia" pitchFamily="18" charset="0"/>
              </a:rPr>
              <a:t>Место </a:t>
            </a:r>
            <a:r>
              <a:rPr lang="ru-RU" sz="2000" b="1" i="1" dirty="0">
                <a:solidFill>
                  <a:schemeClr val="tx2">
                    <a:lumMod val="50000"/>
                  </a:schemeClr>
                </a:solidFill>
                <a:latin typeface="Georgia" pitchFamily="18" charset="0"/>
              </a:rPr>
              <a:t>хранения: Читальный зал учебной литературы</a:t>
            </a:r>
          </a:p>
          <a:p>
            <a:endParaRPr lang="ru-RU" dirty="0"/>
          </a:p>
        </p:txBody>
      </p:sp>
      <p:pic>
        <p:nvPicPr>
          <p:cNvPr id="6"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45088" y="1484784"/>
            <a:ext cx="3026797" cy="4525963"/>
          </a:xfrm>
          <a:solidFill>
            <a:schemeClr val="bg1">
              <a:alpha val="80000"/>
            </a:schemeClr>
          </a:solidFill>
        </p:spPr>
      </p:pic>
    </p:spTree>
    <p:extLst>
      <p:ext uri="{BB962C8B-B14F-4D97-AF65-F5344CB8AC3E}">
        <p14:creationId xmlns:p14="http://schemas.microsoft.com/office/powerpoint/2010/main" val="3547188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35280" cy="1162050"/>
          </a:xfrm>
        </p:spPr>
        <p:txBody>
          <a:bodyPr anchor="ctr">
            <a:noAutofit/>
          </a:bodyPr>
          <a:lstStyle/>
          <a:p>
            <a:r>
              <a:rPr lang="ru-RU" sz="2400" dirty="0">
                <a:solidFill>
                  <a:schemeClr val="accent2">
                    <a:lumMod val="50000"/>
                  </a:schemeClr>
                </a:solidFill>
                <a:latin typeface="Georgia" pitchFamily="18" charset="0"/>
              </a:rPr>
              <a:t>Саймон </a:t>
            </a:r>
            <a:r>
              <a:rPr lang="ru-RU" sz="2400" dirty="0" err="1">
                <a:solidFill>
                  <a:schemeClr val="accent2">
                    <a:lumMod val="50000"/>
                  </a:schemeClr>
                </a:solidFill>
                <a:latin typeface="Georgia" pitchFamily="18" charset="0"/>
              </a:rPr>
              <a:t>Вайн</a:t>
            </a:r>
            <a:r>
              <a:rPr lang="ru-RU" sz="2400" dirty="0">
                <a:solidFill>
                  <a:schemeClr val="accent2">
                    <a:lumMod val="50000"/>
                  </a:schemeClr>
                </a:solidFill>
                <a:latin typeface="Georgia" pitchFamily="18" charset="0"/>
              </a:rPr>
              <a:t>.</a:t>
            </a:r>
            <a:br>
              <a:rPr lang="ru-RU" sz="2400" dirty="0">
                <a:solidFill>
                  <a:schemeClr val="accent2">
                    <a:lumMod val="50000"/>
                  </a:schemeClr>
                </a:solidFill>
                <a:latin typeface="Georgia" pitchFamily="18" charset="0"/>
              </a:rPr>
            </a:br>
            <a:r>
              <a:rPr lang="ru-RU" sz="2400" dirty="0">
                <a:latin typeface="Georgia" pitchFamily="18" charset="0"/>
              </a:rPr>
              <a:t>Инвестиции и </a:t>
            </a:r>
            <a:r>
              <a:rPr lang="ru-RU" sz="2400" dirty="0" err="1">
                <a:latin typeface="Georgia" pitchFamily="18" charset="0"/>
              </a:rPr>
              <a:t>трейдинг</a:t>
            </a:r>
            <a:r>
              <a:rPr lang="ru-RU" sz="2400" dirty="0">
                <a:latin typeface="Georgia" pitchFamily="18" charset="0"/>
              </a:rPr>
              <a:t>. Формирование индивидуального подхода к принятию инвестиционных решений.</a:t>
            </a:r>
            <a:endParaRPr lang="ru-RU" sz="2400" dirty="0"/>
          </a:p>
        </p:txBody>
      </p:sp>
      <p:sp>
        <p:nvSpPr>
          <p:cNvPr id="4" name="Текст 3"/>
          <p:cNvSpPr>
            <a:spLocks noGrp="1"/>
          </p:cNvSpPr>
          <p:nvPr>
            <p:ph type="body" sz="half" idx="2"/>
          </p:nvPr>
        </p:nvSpPr>
        <p:spPr>
          <a:xfrm>
            <a:off x="457200" y="1435100"/>
            <a:ext cx="4762872" cy="4874220"/>
          </a:xfrm>
        </p:spPr>
        <p:txBody>
          <a:bodyPr>
            <a:normAutofit fontScale="85000" lnSpcReduction="20000"/>
          </a:bodyPr>
          <a:lstStyle/>
          <a:p>
            <a:pPr indent="182563" algn="just"/>
            <a:endParaRPr lang="ru-RU" dirty="0" smtClean="0">
              <a:latin typeface="Georgia" pitchFamily="18" charset="0"/>
            </a:endParaRPr>
          </a:p>
          <a:p>
            <a:pPr indent="182563" algn="just"/>
            <a:r>
              <a:rPr lang="ru-RU" sz="1800" dirty="0">
                <a:latin typeface="Georgia" pitchFamily="18" charset="0"/>
              </a:rPr>
              <a:t>Финансовый рынок – это информационные джунгли с постоянно возникающими опасностями, возможностями, заблуждениями и открытиями. Как увеличить шансы на выживание и получение прибыли? На какие методы анализа можно полагаться? Какие риски приемлемы? Какие стратегии вероятнее всего приведут к успеху?</a:t>
            </a:r>
          </a:p>
          <a:p>
            <a:pPr indent="182563" algn="just"/>
            <a:r>
              <a:rPr lang="ru-RU" sz="1800" dirty="0">
                <a:latin typeface="Georgia" pitchFamily="18" charset="0"/>
              </a:rPr>
              <a:t>Книга </a:t>
            </a:r>
            <a:r>
              <a:rPr lang="ru-RU" sz="1800" dirty="0" err="1">
                <a:latin typeface="Georgia" pitchFamily="18" charset="0"/>
              </a:rPr>
              <a:t>Саймона</a:t>
            </a:r>
            <a:r>
              <a:rPr lang="ru-RU" sz="1800" dirty="0">
                <a:latin typeface="Georgia" pitchFamily="18" charset="0"/>
              </a:rPr>
              <a:t> </a:t>
            </a:r>
            <a:r>
              <a:rPr lang="ru-RU" sz="1800" dirty="0" err="1">
                <a:latin typeface="Georgia" pitchFamily="18" charset="0"/>
              </a:rPr>
              <a:t>Вайна</a:t>
            </a:r>
            <a:r>
              <a:rPr lang="ru-RU" sz="1800" dirty="0">
                <a:latin typeface="Georgia" pitchFamily="18" charset="0"/>
              </a:rPr>
              <a:t>, члена правления Альфа-Банка, отвечает на эти вопросы и позволяет читателю сформировать индивидуальный стиль </a:t>
            </a:r>
            <a:r>
              <a:rPr lang="ru-RU" sz="1800" dirty="0" err="1">
                <a:latin typeface="Georgia" pitchFamily="18" charset="0"/>
              </a:rPr>
              <a:t>трейдинга</a:t>
            </a:r>
            <a:r>
              <a:rPr lang="ru-RU" sz="1800" dirty="0">
                <a:latin typeface="Georgia" pitchFamily="18" charset="0"/>
              </a:rPr>
              <a:t>. Автор критически переосмысливает общепринятые постулаты финансовой теории и показывает, как она работает на практике. В третьем издании книги исключены две части, посвященные опционам, остальные претерпели лишь незначительные изменения, поскольку сами теории и методики финансов серьезно не изменились. Добавлена глава с анализом изменений на финансовых </a:t>
            </a:r>
            <a:r>
              <a:rPr lang="ru-RU" sz="1800" dirty="0" smtClean="0">
                <a:latin typeface="Georgia" pitchFamily="18" charset="0"/>
              </a:rPr>
              <a:t>рынках</a:t>
            </a:r>
          </a:p>
          <a:p>
            <a:pPr indent="182563" algn="just"/>
            <a:endParaRPr lang="ru-RU" sz="1800" dirty="0">
              <a:latin typeface="Georgia" pitchFamily="18" charset="0"/>
            </a:endParaRPr>
          </a:p>
          <a:p>
            <a:r>
              <a:rPr lang="ru-RU" sz="1800" b="1" i="1" dirty="0">
                <a:solidFill>
                  <a:schemeClr val="tx2">
                    <a:lumMod val="50000"/>
                  </a:schemeClr>
                </a:solidFill>
                <a:latin typeface="Georgia" pitchFamily="18" charset="0"/>
              </a:rPr>
              <a:t>Место хранения: Читальный зал учебной литературы</a:t>
            </a:r>
          </a:p>
          <a:p>
            <a:endParaRPr lang="ru-RU" dirty="0"/>
          </a:p>
        </p:txBody>
      </p:sp>
      <p:pic>
        <p:nvPicPr>
          <p:cNvPr id="6"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84749" y="1600200"/>
            <a:ext cx="3276751" cy="4525963"/>
          </a:xfrm>
          <a:solidFill>
            <a:schemeClr val="bg1">
              <a:alpha val="80000"/>
            </a:schemeClr>
          </a:solidFill>
        </p:spPr>
      </p:pic>
    </p:spTree>
    <p:extLst>
      <p:ext uri="{BB962C8B-B14F-4D97-AF65-F5344CB8AC3E}">
        <p14:creationId xmlns:p14="http://schemas.microsoft.com/office/powerpoint/2010/main" val="1236085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19256" cy="1162050"/>
          </a:xfrm>
        </p:spPr>
        <p:txBody>
          <a:bodyPr anchor="t">
            <a:noAutofit/>
          </a:bodyPr>
          <a:lstStyle/>
          <a:p>
            <a:r>
              <a:rPr lang="ru-RU" sz="2400" dirty="0">
                <a:solidFill>
                  <a:schemeClr val="accent2">
                    <a:lumMod val="50000"/>
                  </a:schemeClr>
                </a:solidFill>
                <a:latin typeface="Georgia" pitchFamily="18" charset="0"/>
              </a:rPr>
              <a:t>Снежана Манько.</a:t>
            </a:r>
            <a:r>
              <a:rPr lang="ru-RU" sz="2400" dirty="0">
                <a:latin typeface="Georgia" pitchFamily="18" charset="0"/>
              </a:rPr>
              <a:t/>
            </a:r>
            <a:br>
              <a:rPr lang="ru-RU" sz="2400" dirty="0">
                <a:latin typeface="Georgia" pitchFamily="18" charset="0"/>
              </a:rPr>
            </a:br>
            <a:r>
              <a:rPr lang="ru-RU" sz="2400" dirty="0">
                <a:latin typeface="Georgia" pitchFamily="18" charset="0"/>
              </a:rPr>
              <a:t>Как навести порядок в финансах компании.</a:t>
            </a:r>
            <a:br>
              <a:rPr lang="ru-RU" sz="2400" dirty="0">
                <a:latin typeface="Georgia" pitchFamily="18" charset="0"/>
              </a:rPr>
            </a:br>
            <a:r>
              <a:rPr lang="ru-RU" sz="2400" dirty="0">
                <a:latin typeface="Georgia" pitchFamily="18" charset="0"/>
              </a:rPr>
              <a:t>Практическое руководство для малого и среднего бизнеса.</a:t>
            </a:r>
            <a:r>
              <a:rPr lang="ru-RU" sz="2400" dirty="0" smtClean="0">
                <a:latin typeface="Georgia" pitchFamily="18" charset="0"/>
              </a:rPr>
              <a:t/>
            </a:r>
            <a:br>
              <a:rPr lang="ru-RU" sz="2400" dirty="0" smtClean="0">
                <a:latin typeface="Georgia" pitchFamily="18" charset="0"/>
              </a:rPr>
            </a:br>
            <a:endParaRPr lang="ru-RU" sz="2400" dirty="0"/>
          </a:p>
        </p:txBody>
      </p:sp>
      <p:sp>
        <p:nvSpPr>
          <p:cNvPr id="4" name="Текст 3"/>
          <p:cNvSpPr>
            <a:spLocks noGrp="1"/>
          </p:cNvSpPr>
          <p:nvPr>
            <p:ph type="body" sz="half" idx="2"/>
          </p:nvPr>
        </p:nvSpPr>
        <p:spPr>
          <a:xfrm>
            <a:off x="428869" y="1772816"/>
            <a:ext cx="4618856" cy="4946228"/>
          </a:xfrm>
        </p:spPr>
        <p:txBody>
          <a:bodyPr anchor="ctr">
            <a:normAutofit fontScale="77500" lnSpcReduction="20000"/>
          </a:bodyPr>
          <a:lstStyle/>
          <a:p>
            <a:pPr algn="just"/>
            <a:r>
              <a:rPr lang="ru-RU" sz="1800" dirty="0">
                <a:latin typeface="Georgia" pitchFamily="18" charset="0"/>
              </a:rPr>
              <a:t>Без понимания реальных финансовых показателей невозможно стабильное ведение и развитие бизнеса. В крупных компаниях это знают. Финансы в них налажены и автоматизированы, а финансовые показатели используются менеджерами как приборная доска в управлении самолетом. В малом и среднем бизнесе руководители чаще всего работают «по ощущениям», а не по фактическим показателям, чем наносят бизнесу немалый ущерб.</a:t>
            </a:r>
          </a:p>
          <a:p>
            <a:pPr algn="just"/>
            <a:r>
              <a:rPr lang="ru-RU" sz="1800" dirty="0">
                <a:latin typeface="Georgia" pitchFamily="18" charset="0"/>
              </a:rPr>
              <a:t>Снежана Манько - консультант по корпоративным финансам. У нее за плечами многолетний опыт работы с крупными, средними и малыми российскими и международными компаниями. Автор пишет языком, понятным для «</a:t>
            </a:r>
            <a:r>
              <a:rPr lang="ru-RU" sz="1800" dirty="0" err="1">
                <a:latin typeface="Georgia" pitchFamily="18" charset="0"/>
              </a:rPr>
              <a:t>нефинансистов</a:t>
            </a:r>
            <a:r>
              <a:rPr lang="ru-RU" sz="1800" dirty="0">
                <a:latin typeface="Georgia" pitchFamily="18" charset="0"/>
              </a:rPr>
              <a:t>»: предпринимателей и руководителей малого и среднего бизнеса. Книга поможет разобраться в финансовой отчетности, управленческом учете и финансовом планировании. Вы научитесь автоматизировать финансы, а также создавать и развивать отделы финансов, чтобы управлять компаниями через финансовые показатели.</a:t>
            </a:r>
          </a:p>
          <a:p>
            <a:pPr algn="just"/>
            <a:endParaRPr lang="ru-RU" sz="1800" dirty="0">
              <a:latin typeface="Georgia" pitchFamily="18" charset="0"/>
            </a:endParaRPr>
          </a:p>
          <a:p>
            <a:r>
              <a:rPr lang="ru-RU" sz="1800" b="1" i="1" dirty="0">
                <a:solidFill>
                  <a:schemeClr val="tx2">
                    <a:lumMod val="75000"/>
                  </a:schemeClr>
                </a:solidFill>
                <a:latin typeface="Georgia" pitchFamily="18" charset="0"/>
              </a:rPr>
              <a:t>Место хранения: Читальный </a:t>
            </a:r>
            <a:r>
              <a:rPr lang="ru-RU" sz="1800" b="1" i="1" dirty="0" smtClean="0">
                <a:solidFill>
                  <a:schemeClr val="tx2">
                    <a:lumMod val="75000"/>
                  </a:schemeClr>
                </a:solidFill>
                <a:latin typeface="Georgia" pitchFamily="18" charset="0"/>
              </a:rPr>
              <a:t>зал </a:t>
            </a:r>
            <a:r>
              <a:rPr lang="ru-RU" sz="1800" b="1" i="1" dirty="0">
                <a:solidFill>
                  <a:schemeClr val="tx2">
                    <a:lumMod val="75000"/>
                  </a:schemeClr>
                </a:solidFill>
                <a:latin typeface="Georgia" pitchFamily="18" charset="0"/>
              </a:rPr>
              <a:t>учебной литературы</a:t>
            </a:r>
          </a:p>
          <a:p>
            <a:endParaRPr lang="ru-RU" dirty="0"/>
          </a:p>
        </p:txBody>
      </p:sp>
      <p:pic>
        <p:nvPicPr>
          <p:cNvPr id="6"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21016" y="1772816"/>
            <a:ext cx="3276751" cy="4525963"/>
          </a:xfrm>
          <a:solidFill>
            <a:schemeClr val="bg1">
              <a:alpha val="80000"/>
            </a:schemeClr>
          </a:solidFill>
        </p:spPr>
      </p:pic>
    </p:spTree>
    <p:extLst>
      <p:ext uri="{BB962C8B-B14F-4D97-AF65-F5344CB8AC3E}">
        <p14:creationId xmlns:p14="http://schemas.microsoft.com/office/powerpoint/2010/main" val="4294044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786" y="260648"/>
            <a:ext cx="8219256" cy="1162050"/>
          </a:xfrm>
        </p:spPr>
        <p:txBody>
          <a:bodyPr anchor="t">
            <a:noAutofit/>
          </a:bodyPr>
          <a:lstStyle/>
          <a:p>
            <a:r>
              <a:rPr lang="ru-RU" sz="2400" dirty="0">
                <a:solidFill>
                  <a:schemeClr val="accent2">
                    <a:lumMod val="50000"/>
                  </a:schemeClr>
                </a:solidFill>
                <a:latin typeface="Georgia" pitchFamily="18" charset="0"/>
              </a:rPr>
              <a:t>Алексей Герасименко.</a:t>
            </a:r>
            <a:r>
              <a:rPr lang="ru-RU" sz="2400" dirty="0">
                <a:latin typeface="Georgia" pitchFamily="18" charset="0"/>
              </a:rPr>
              <a:t/>
            </a:r>
            <a:br>
              <a:rPr lang="ru-RU" sz="2400" dirty="0">
                <a:latin typeface="Georgia" pitchFamily="18" charset="0"/>
              </a:rPr>
            </a:br>
            <a:r>
              <a:rPr lang="ru-RU" sz="2400" dirty="0">
                <a:latin typeface="Georgia" pitchFamily="18" charset="0"/>
              </a:rPr>
              <a:t>Финансовый менеджмент - это просто.</a:t>
            </a:r>
            <a:br>
              <a:rPr lang="ru-RU" sz="2400" dirty="0">
                <a:latin typeface="Georgia" pitchFamily="18" charset="0"/>
              </a:rPr>
            </a:br>
            <a:r>
              <a:rPr lang="ru-RU" sz="2400" dirty="0">
                <a:latin typeface="Georgia" pitchFamily="18" charset="0"/>
              </a:rPr>
              <a:t>Базовый курс для руководителей и начинающих специалистов.</a:t>
            </a:r>
            <a:r>
              <a:rPr lang="ru-RU" sz="2400" dirty="0" smtClean="0">
                <a:latin typeface="Georgia" pitchFamily="18" charset="0"/>
              </a:rPr>
              <a:t/>
            </a:r>
            <a:br>
              <a:rPr lang="ru-RU" sz="2400" dirty="0" smtClean="0">
                <a:latin typeface="Georgia" pitchFamily="18" charset="0"/>
              </a:rPr>
            </a:br>
            <a:endParaRPr lang="ru-RU" sz="2400" dirty="0"/>
          </a:p>
        </p:txBody>
      </p:sp>
      <p:sp>
        <p:nvSpPr>
          <p:cNvPr id="4" name="Текст 3"/>
          <p:cNvSpPr>
            <a:spLocks noGrp="1"/>
          </p:cNvSpPr>
          <p:nvPr>
            <p:ph type="body" sz="half" idx="2"/>
          </p:nvPr>
        </p:nvSpPr>
        <p:spPr>
          <a:xfrm>
            <a:off x="456807" y="1911772"/>
            <a:ext cx="4618856" cy="4946228"/>
          </a:xfrm>
        </p:spPr>
        <p:txBody>
          <a:bodyPr anchor="ctr">
            <a:normAutofit/>
          </a:bodyPr>
          <a:lstStyle/>
          <a:p>
            <a:pPr indent="182563" algn="just"/>
            <a:r>
              <a:rPr lang="ru-RU" dirty="0">
                <a:latin typeface="Georgia" pitchFamily="18" charset="0"/>
              </a:rPr>
              <a:t>В книге рассматриваются все основные вопросы, ответы на которые необходимо знать людям, работающим в сфере, связанной с корпоративными финансами, в производственных компаниях, инвестиционных банках и консалтинге. </a:t>
            </a:r>
          </a:p>
          <a:p>
            <a:pPr indent="182563" algn="just"/>
            <a:r>
              <a:rPr lang="ru-RU" dirty="0">
                <a:latin typeface="Georgia" pitchFamily="18" charset="0"/>
              </a:rPr>
              <a:t>Из этой книги вы узнаете, каковы основные задачи финансового директора; как выглядит организационная структура финансовой функции в компании; как оценивать проекты вложений в оборудование и новые технологии; как оценивать стоимость компании в целом; как определить оптимальную структуру капитала компании и многое другое.</a:t>
            </a:r>
          </a:p>
          <a:p>
            <a:pPr indent="182563" algn="just"/>
            <a:r>
              <a:rPr lang="ru-RU" dirty="0">
                <a:latin typeface="Georgia" pitchFamily="18" charset="0"/>
              </a:rPr>
              <a:t>Книга написана на базе практического опыта работы с финансами и инвестициями. Западные концепции изложены в сравнении с российской спецификой. </a:t>
            </a:r>
          </a:p>
          <a:p>
            <a:pPr algn="just"/>
            <a:endParaRPr lang="ru-RU" sz="1800" dirty="0">
              <a:latin typeface="Georgia" pitchFamily="18" charset="0"/>
            </a:endParaRPr>
          </a:p>
          <a:p>
            <a:r>
              <a:rPr lang="ru-RU" sz="1800" b="1" i="1" dirty="0">
                <a:solidFill>
                  <a:schemeClr val="tx2">
                    <a:lumMod val="75000"/>
                  </a:schemeClr>
                </a:solidFill>
                <a:latin typeface="Georgia" pitchFamily="18" charset="0"/>
              </a:rPr>
              <a:t>Место хранения: Читальный </a:t>
            </a:r>
            <a:r>
              <a:rPr lang="ru-RU" sz="1800" b="1" i="1" dirty="0" smtClean="0">
                <a:solidFill>
                  <a:schemeClr val="tx2">
                    <a:lumMod val="75000"/>
                  </a:schemeClr>
                </a:solidFill>
                <a:latin typeface="Georgia" pitchFamily="18" charset="0"/>
              </a:rPr>
              <a:t>зал </a:t>
            </a:r>
            <a:r>
              <a:rPr lang="ru-RU" sz="1800" b="1" i="1" dirty="0">
                <a:solidFill>
                  <a:schemeClr val="tx2">
                    <a:lumMod val="75000"/>
                  </a:schemeClr>
                </a:solidFill>
                <a:latin typeface="Georgia" pitchFamily="18" charset="0"/>
              </a:rPr>
              <a:t>учебной литературы</a:t>
            </a:r>
          </a:p>
          <a:p>
            <a:endParaRPr lang="ru-RU" dirty="0"/>
          </a:p>
        </p:txBody>
      </p:sp>
      <p:pic>
        <p:nvPicPr>
          <p:cNvPr id="7" name="Объект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2291" y="1603612"/>
            <a:ext cx="3276751" cy="4525963"/>
          </a:xfrm>
          <a:solidFill>
            <a:schemeClr val="bg1">
              <a:alpha val="80000"/>
            </a:schemeClr>
          </a:solidFill>
        </p:spPr>
      </p:pic>
    </p:spTree>
    <p:extLst>
      <p:ext uri="{BB962C8B-B14F-4D97-AF65-F5344CB8AC3E}">
        <p14:creationId xmlns:p14="http://schemas.microsoft.com/office/powerpoint/2010/main" val="2099109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19256" cy="1162050"/>
          </a:xfrm>
        </p:spPr>
        <p:txBody>
          <a:bodyPr anchor="t">
            <a:noAutofit/>
          </a:bodyPr>
          <a:lstStyle/>
          <a:p>
            <a:r>
              <a:rPr lang="ru-RU" sz="2400" dirty="0">
                <a:solidFill>
                  <a:schemeClr val="accent2">
                    <a:lumMod val="50000"/>
                  </a:schemeClr>
                </a:solidFill>
                <a:latin typeface="Georgia" pitchFamily="18" charset="0"/>
              </a:rPr>
              <a:t>Глен Арнольд.</a:t>
            </a:r>
            <a:r>
              <a:rPr lang="ru-RU" sz="2400" dirty="0">
                <a:latin typeface="Georgia" pitchFamily="18" charset="0"/>
              </a:rPr>
              <a:t/>
            </a:r>
            <a:br>
              <a:rPr lang="ru-RU" sz="2400" dirty="0">
                <a:latin typeface="Georgia" pitchFamily="18" charset="0"/>
              </a:rPr>
            </a:br>
            <a:r>
              <a:rPr lang="ru-RU" sz="2400" dirty="0">
                <a:latin typeface="Georgia" pitchFamily="18" charset="0"/>
              </a:rPr>
              <a:t>Великие инвесторы.</a:t>
            </a:r>
            <a:r>
              <a:rPr lang="ru-RU" sz="2400" dirty="0" smtClean="0">
                <a:latin typeface="Georgia" pitchFamily="18" charset="0"/>
              </a:rPr>
              <a:t/>
            </a:r>
            <a:br>
              <a:rPr lang="ru-RU" sz="2400" dirty="0" smtClean="0">
                <a:latin typeface="Georgia" pitchFamily="18" charset="0"/>
              </a:rPr>
            </a:br>
            <a:endParaRPr lang="ru-RU" sz="2400" dirty="0"/>
          </a:p>
        </p:txBody>
      </p:sp>
      <p:sp>
        <p:nvSpPr>
          <p:cNvPr id="4" name="Текст 3"/>
          <p:cNvSpPr>
            <a:spLocks noGrp="1"/>
          </p:cNvSpPr>
          <p:nvPr>
            <p:ph type="body" sz="half" idx="2"/>
          </p:nvPr>
        </p:nvSpPr>
        <p:spPr>
          <a:xfrm>
            <a:off x="438623" y="1352551"/>
            <a:ext cx="4618856" cy="4946228"/>
          </a:xfrm>
        </p:spPr>
        <p:txBody>
          <a:bodyPr anchor="ctr">
            <a:normAutofit fontScale="77500" lnSpcReduction="20000"/>
          </a:bodyPr>
          <a:lstStyle/>
          <a:p>
            <a:pPr algn="just"/>
            <a:r>
              <a:rPr lang="ru-RU" sz="1800" dirty="0">
                <a:latin typeface="Georgia" pitchFamily="18" charset="0"/>
              </a:rPr>
              <a:t>Есть некоторые особые люди, которые, кажется, обладают исключительным талантом приобретения богатства. Ведущие инвесторы, такие как Уоррен </a:t>
            </a:r>
            <a:r>
              <a:rPr lang="ru-RU" sz="1800" dirty="0" err="1">
                <a:latin typeface="Georgia" pitchFamily="18" charset="0"/>
              </a:rPr>
              <a:t>Баффетт</a:t>
            </a:r>
            <a:r>
              <a:rPr lang="ru-RU" sz="1800" dirty="0">
                <a:latin typeface="Georgia" pitchFamily="18" charset="0"/>
              </a:rPr>
              <a:t>, Бенджамин Грэхем, Джон </a:t>
            </a:r>
            <a:r>
              <a:rPr lang="ru-RU" sz="1800" dirty="0" err="1">
                <a:latin typeface="Georgia" pitchFamily="18" charset="0"/>
              </a:rPr>
              <a:t>Темплтон</a:t>
            </a:r>
            <a:r>
              <a:rPr lang="ru-RU" sz="1800" dirty="0">
                <a:latin typeface="Georgia" pitchFamily="18" charset="0"/>
              </a:rPr>
              <a:t>, Джордж Сорос и Энтони </a:t>
            </a:r>
            <a:r>
              <a:rPr lang="ru-RU" sz="1800" dirty="0" err="1">
                <a:latin typeface="Georgia" pitchFamily="18" charset="0"/>
              </a:rPr>
              <a:t>Болтон</a:t>
            </a:r>
            <a:r>
              <a:rPr lang="ru-RU" sz="1800" dirty="0">
                <a:latin typeface="Georgia" pitchFamily="18" charset="0"/>
              </a:rPr>
              <a:t>, известны во всем мире. Как они стали настолько успешными? Какие стратегии использовали, чтобы заработать свои состояния? Какие личные качества позволяют им контролировать эмоции и рационально размещать средства? Чему можно научится у них?</a:t>
            </a:r>
          </a:p>
          <a:p>
            <a:pPr algn="just"/>
            <a:r>
              <a:rPr lang="ru-RU" sz="1800" dirty="0">
                <a:latin typeface="Georgia" pitchFamily="18" charset="0"/>
              </a:rPr>
              <a:t>В своей книге Глен Арнольд кратко и точно описывает инвестиционную философию величайших мировых инвесторов. Он объясняет, почему они являются лучшими, детально исследуя их тактики накопления богатства, и раскрывает ключевые техники, которые вы сможете применить к своей стратегии инвестирования. Будь вы новичок или профессиональный инвестор с опытом успешной торговли на рынке, вы найдете эту книгу полезной.</a:t>
            </a:r>
          </a:p>
          <a:p>
            <a:pPr algn="just"/>
            <a:endParaRPr lang="ru-RU" sz="1800" dirty="0" smtClean="0">
              <a:latin typeface="Georgia" pitchFamily="18" charset="0"/>
            </a:endParaRPr>
          </a:p>
          <a:p>
            <a:pPr algn="just"/>
            <a:endParaRPr lang="ru-RU" sz="1800" dirty="0">
              <a:latin typeface="Georgia" pitchFamily="18" charset="0"/>
            </a:endParaRPr>
          </a:p>
          <a:p>
            <a:r>
              <a:rPr lang="ru-RU" sz="1800" b="1" i="1" dirty="0">
                <a:solidFill>
                  <a:schemeClr val="tx2">
                    <a:lumMod val="75000"/>
                  </a:schemeClr>
                </a:solidFill>
                <a:latin typeface="Georgia" pitchFamily="18" charset="0"/>
              </a:rPr>
              <a:t>Место хранения: Читальный </a:t>
            </a:r>
            <a:r>
              <a:rPr lang="ru-RU" sz="1800" b="1" i="1" dirty="0" smtClean="0">
                <a:solidFill>
                  <a:schemeClr val="tx2">
                    <a:lumMod val="75000"/>
                  </a:schemeClr>
                </a:solidFill>
                <a:latin typeface="Georgia" pitchFamily="18" charset="0"/>
              </a:rPr>
              <a:t>зал </a:t>
            </a:r>
            <a:r>
              <a:rPr lang="ru-RU" sz="1800" b="1" i="1" dirty="0">
                <a:solidFill>
                  <a:schemeClr val="tx2">
                    <a:lumMod val="75000"/>
                  </a:schemeClr>
                </a:solidFill>
                <a:latin typeface="Georgia" pitchFamily="18" charset="0"/>
              </a:rPr>
              <a:t>учебной литературы</a:t>
            </a:r>
          </a:p>
          <a:p>
            <a:endParaRPr lang="ru-RU" dirty="0"/>
          </a:p>
        </p:txBody>
      </p:sp>
      <p:pic>
        <p:nvPicPr>
          <p:cNvPr id="7" name="Объект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65673" y="1600200"/>
            <a:ext cx="3314904" cy="4525963"/>
          </a:xfrm>
          <a:solidFill>
            <a:schemeClr val="bg1">
              <a:alpha val="80000"/>
            </a:schemeClr>
          </a:solidFill>
        </p:spPr>
      </p:pic>
    </p:spTree>
    <p:extLst>
      <p:ext uri="{BB962C8B-B14F-4D97-AF65-F5344CB8AC3E}">
        <p14:creationId xmlns:p14="http://schemas.microsoft.com/office/powerpoint/2010/main" val="1618188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19256" cy="1162050"/>
          </a:xfrm>
        </p:spPr>
        <p:txBody>
          <a:bodyPr anchor="t">
            <a:noAutofit/>
          </a:bodyPr>
          <a:lstStyle/>
          <a:p>
            <a:r>
              <a:rPr lang="ru-RU" sz="2400" dirty="0">
                <a:solidFill>
                  <a:schemeClr val="accent2">
                    <a:lumMod val="50000"/>
                  </a:schemeClr>
                </a:solidFill>
                <a:latin typeface="Georgia" pitchFamily="18" charset="0"/>
              </a:rPr>
              <a:t>Том </a:t>
            </a:r>
            <a:r>
              <a:rPr lang="ru-RU" sz="2400" dirty="0" err="1">
                <a:solidFill>
                  <a:schemeClr val="accent2">
                    <a:lumMod val="50000"/>
                  </a:schemeClr>
                </a:solidFill>
                <a:latin typeface="Georgia" pitchFamily="18" charset="0"/>
              </a:rPr>
              <a:t>Питерс</a:t>
            </a:r>
            <a:r>
              <a:rPr lang="ru-RU" sz="2400" dirty="0">
                <a:solidFill>
                  <a:schemeClr val="accent2">
                    <a:lumMod val="50000"/>
                  </a:schemeClr>
                </a:solidFill>
                <a:latin typeface="Georgia" pitchFamily="18" charset="0"/>
              </a:rPr>
              <a:t>, Роберт </a:t>
            </a:r>
            <a:r>
              <a:rPr lang="ru-RU" sz="2400" dirty="0" err="1">
                <a:solidFill>
                  <a:schemeClr val="accent2">
                    <a:lumMod val="50000"/>
                  </a:schemeClr>
                </a:solidFill>
                <a:latin typeface="Georgia" pitchFamily="18" charset="0"/>
              </a:rPr>
              <a:t>Уотерман</a:t>
            </a:r>
            <a:r>
              <a:rPr lang="ru-RU" sz="2400" dirty="0">
                <a:solidFill>
                  <a:schemeClr val="accent2">
                    <a:lumMod val="50000"/>
                  </a:schemeClr>
                </a:solidFill>
                <a:latin typeface="Georgia" pitchFamily="18" charset="0"/>
              </a:rPr>
              <a:t>-мл.</a:t>
            </a:r>
            <a:r>
              <a:rPr lang="ru-RU" sz="2400" dirty="0">
                <a:latin typeface="Georgia" pitchFamily="18" charset="0"/>
              </a:rPr>
              <a:t/>
            </a:r>
            <a:br>
              <a:rPr lang="ru-RU" sz="2400" dirty="0">
                <a:latin typeface="Georgia" pitchFamily="18" charset="0"/>
              </a:rPr>
            </a:br>
            <a:r>
              <a:rPr lang="ru-RU" sz="2400" dirty="0">
                <a:latin typeface="Georgia" pitchFamily="18" charset="0"/>
              </a:rPr>
              <a:t>В поисках совершенства.</a:t>
            </a:r>
            <a:br>
              <a:rPr lang="ru-RU" sz="2400" dirty="0">
                <a:latin typeface="Georgia" pitchFamily="18" charset="0"/>
              </a:rPr>
            </a:br>
            <a:r>
              <a:rPr lang="ru-RU" sz="2400" dirty="0">
                <a:latin typeface="Georgia" pitchFamily="18" charset="0"/>
              </a:rPr>
              <a:t>Уроки самых успешных компаний Америки. </a:t>
            </a:r>
            <a:endParaRPr lang="ru-RU" sz="2400" dirty="0"/>
          </a:p>
        </p:txBody>
      </p:sp>
      <p:sp>
        <p:nvSpPr>
          <p:cNvPr id="4" name="Текст 3"/>
          <p:cNvSpPr>
            <a:spLocks noGrp="1"/>
          </p:cNvSpPr>
          <p:nvPr>
            <p:ph type="body" sz="half" idx="2"/>
          </p:nvPr>
        </p:nvSpPr>
        <p:spPr>
          <a:xfrm>
            <a:off x="428869" y="1772816"/>
            <a:ext cx="4618856" cy="4946228"/>
          </a:xfrm>
        </p:spPr>
        <p:txBody>
          <a:bodyPr anchor="ctr">
            <a:normAutofit fontScale="85000" lnSpcReduction="20000"/>
          </a:bodyPr>
          <a:lstStyle/>
          <a:p>
            <a:pPr algn="just"/>
            <a:r>
              <a:rPr lang="ru-RU" sz="1800" dirty="0">
                <a:latin typeface="Georgia" pitchFamily="18" charset="0"/>
              </a:rPr>
              <a:t>Книга Томаса </a:t>
            </a:r>
            <a:r>
              <a:rPr lang="ru-RU" sz="1800" dirty="0" err="1">
                <a:latin typeface="Georgia" pitchFamily="18" charset="0"/>
              </a:rPr>
              <a:t>Питерса</a:t>
            </a:r>
            <a:r>
              <a:rPr lang="ru-RU" sz="1800" dirty="0">
                <a:latin typeface="Georgia" pitchFamily="18" charset="0"/>
              </a:rPr>
              <a:t> и Роберта </a:t>
            </a:r>
            <a:r>
              <a:rPr lang="ru-RU" sz="1800" dirty="0" err="1">
                <a:latin typeface="Georgia" pitchFamily="18" charset="0"/>
              </a:rPr>
              <a:t>Уотермана</a:t>
            </a:r>
            <a:r>
              <a:rPr lang="ru-RU" sz="1800" dirty="0">
                <a:latin typeface="Georgia" pitchFamily="18" charset="0"/>
              </a:rPr>
              <a:t> - классика литературы по менеджменту, ставшая бестселлером во всем мире. Ее идеи определили вектор эволюции практики менеджмента, а с восемью принципами успеха, представленными в книге, знаком почти каждый руководитель крупной западной компании. Их изучают слушатели многих программ MBA, студенты экономических и управленческих специальностей. Книга написана на основе обширного исследования принципов успеха ведущих компаний и дает практические инструменты по построению эффективного бизнеса. По стилю изложения, аргументированности выводов и убедительности примеров она является эталоном качественной и практичной книги по менеджменту.</a:t>
            </a:r>
          </a:p>
          <a:p>
            <a:pPr algn="just"/>
            <a:r>
              <a:rPr lang="ru-RU" sz="1800" dirty="0">
                <a:latin typeface="Georgia" pitchFamily="18" charset="0"/>
              </a:rPr>
              <a:t>«В поисках совершенства» входит в список 20 лучших деловых книг всех времен по версии журнала </a:t>
            </a:r>
            <a:r>
              <a:rPr lang="ru-RU" sz="1800" dirty="0" err="1">
                <a:latin typeface="Georgia" pitchFamily="18" charset="0"/>
              </a:rPr>
              <a:t>Forbes</a:t>
            </a:r>
            <a:r>
              <a:rPr lang="ru-RU" sz="1800" dirty="0">
                <a:latin typeface="Georgia" pitchFamily="18" charset="0"/>
              </a:rPr>
              <a:t>.</a:t>
            </a:r>
          </a:p>
          <a:p>
            <a:pPr algn="just"/>
            <a:endParaRPr lang="ru-RU" sz="1800" dirty="0">
              <a:latin typeface="Georgia" pitchFamily="18" charset="0"/>
            </a:endParaRPr>
          </a:p>
          <a:p>
            <a:r>
              <a:rPr lang="ru-RU" sz="1800" b="1" i="1" dirty="0">
                <a:solidFill>
                  <a:schemeClr val="tx2">
                    <a:lumMod val="75000"/>
                  </a:schemeClr>
                </a:solidFill>
                <a:latin typeface="Georgia" pitchFamily="18" charset="0"/>
              </a:rPr>
              <a:t>Место хранения: Читальный </a:t>
            </a:r>
            <a:r>
              <a:rPr lang="ru-RU" sz="1800" b="1" i="1" dirty="0" smtClean="0">
                <a:solidFill>
                  <a:schemeClr val="tx2">
                    <a:lumMod val="75000"/>
                  </a:schemeClr>
                </a:solidFill>
                <a:latin typeface="Georgia" pitchFamily="18" charset="0"/>
              </a:rPr>
              <a:t>зал </a:t>
            </a:r>
            <a:r>
              <a:rPr lang="ru-RU" sz="1800" b="1" i="1" dirty="0">
                <a:solidFill>
                  <a:schemeClr val="tx2">
                    <a:lumMod val="75000"/>
                  </a:schemeClr>
                </a:solidFill>
                <a:latin typeface="Georgia" pitchFamily="18" charset="0"/>
              </a:rPr>
              <a:t>учебной литературы</a:t>
            </a:r>
          </a:p>
          <a:p>
            <a:endParaRPr lang="ru-RU" dirty="0"/>
          </a:p>
        </p:txBody>
      </p:sp>
      <p:pic>
        <p:nvPicPr>
          <p:cNvPr id="7" name="Объект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93272" y="1600200"/>
            <a:ext cx="3259706" cy="4525963"/>
          </a:xfrm>
          <a:solidFill>
            <a:schemeClr val="bg1">
              <a:alpha val="80000"/>
            </a:schemeClr>
          </a:solidFill>
        </p:spPr>
      </p:pic>
    </p:spTree>
    <p:extLst>
      <p:ext uri="{BB962C8B-B14F-4D97-AF65-F5344CB8AC3E}">
        <p14:creationId xmlns:p14="http://schemas.microsoft.com/office/powerpoint/2010/main" val="3117678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19256" cy="1162050"/>
          </a:xfrm>
        </p:spPr>
        <p:txBody>
          <a:bodyPr anchor="t">
            <a:noAutofit/>
          </a:bodyPr>
          <a:lstStyle/>
          <a:p>
            <a:r>
              <a:rPr lang="ru-RU" sz="2400" dirty="0">
                <a:solidFill>
                  <a:schemeClr val="accent2">
                    <a:lumMod val="50000"/>
                  </a:schemeClr>
                </a:solidFill>
                <a:latin typeface="Georgia" pitchFamily="18" charset="0"/>
              </a:rPr>
              <a:t>Олег </a:t>
            </a:r>
            <a:r>
              <a:rPr lang="ru-RU" sz="2400" dirty="0" err="1">
                <a:solidFill>
                  <a:schemeClr val="accent2">
                    <a:lumMod val="50000"/>
                  </a:schemeClr>
                </a:solidFill>
                <a:latin typeface="Georgia" pitchFamily="18" charset="0"/>
              </a:rPr>
              <a:t>Тиньков</a:t>
            </a:r>
            <a:r>
              <a:rPr lang="ru-RU" sz="2400" dirty="0">
                <a:solidFill>
                  <a:schemeClr val="accent2">
                    <a:lumMod val="50000"/>
                  </a:schemeClr>
                </a:solidFill>
                <a:latin typeface="Georgia" pitchFamily="18" charset="0"/>
              </a:rPr>
              <a:t>.</a:t>
            </a:r>
            <a:r>
              <a:rPr lang="ru-RU" sz="2400" dirty="0">
                <a:latin typeface="Georgia" pitchFamily="18" charset="0"/>
              </a:rPr>
              <a:t/>
            </a:r>
            <a:br>
              <a:rPr lang="ru-RU" sz="2400" dirty="0">
                <a:latin typeface="Georgia" pitchFamily="18" charset="0"/>
              </a:rPr>
            </a:br>
            <a:r>
              <a:rPr lang="ru-RU" sz="2400" dirty="0">
                <a:latin typeface="Georgia" pitchFamily="18" charset="0"/>
              </a:rPr>
              <a:t>Я такой как все.</a:t>
            </a:r>
            <a:endParaRPr lang="ru-RU" sz="2400" dirty="0"/>
          </a:p>
        </p:txBody>
      </p:sp>
      <p:sp>
        <p:nvSpPr>
          <p:cNvPr id="4" name="Текст 3"/>
          <p:cNvSpPr>
            <a:spLocks noGrp="1"/>
          </p:cNvSpPr>
          <p:nvPr>
            <p:ph type="body" sz="half" idx="2"/>
          </p:nvPr>
        </p:nvSpPr>
        <p:spPr>
          <a:xfrm>
            <a:off x="428869" y="1772816"/>
            <a:ext cx="4618856" cy="4946228"/>
          </a:xfrm>
        </p:spPr>
        <p:txBody>
          <a:bodyPr anchor="ctr">
            <a:normAutofit lnSpcReduction="10000"/>
          </a:bodyPr>
          <a:lstStyle/>
          <a:p>
            <a:pPr algn="just"/>
            <a:r>
              <a:rPr lang="ru-RU" sz="1800" dirty="0">
                <a:latin typeface="Georgia" pitchFamily="18" charset="0"/>
              </a:rPr>
              <a:t>В книге рассказывается о становлении известного предпринимателя, уникального бизнесмена и очень интересного человека Олега </a:t>
            </a:r>
            <a:r>
              <a:rPr lang="ru-RU" sz="1800" dirty="0" err="1">
                <a:latin typeface="Georgia" pitchFamily="18" charset="0"/>
              </a:rPr>
              <a:t>Тинькова</a:t>
            </a:r>
            <a:r>
              <a:rPr lang="ru-RU" sz="1800" dirty="0">
                <a:latin typeface="Georgia" pitchFamily="18" charset="0"/>
              </a:rPr>
              <a:t>. Кажется, нет такой сферы бизнеса, в которой он не создал бы что-нибудь нетривиальное. Торговля и технологии, производство и финансы - внимание </a:t>
            </a:r>
            <a:r>
              <a:rPr lang="ru-RU" sz="1800" dirty="0" err="1">
                <a:latin typeface="Georgia" pitchFamily="18" charset="0"/>
              </a:rPr>
              <a:t>Тинькова</a:t>
            </a:r>
            <a:r>
              <a:rPr lang="ru-RU" sz="1800" dirty="0">
                <a:latin typeface="Georgia" pitchFamily="18" charset="0"/>
              </a:rPr>
              <a:t> привлекало буквально все. Каждый раз он строил бизнес с нуля и в каждой области достигал успеха. Но эта книга - не просто автобиография удачного предпринимателя, а еще и история неординарной личности, его семьи, его мира - маленький срез времени.</a:t>
            </a:r>
          </a:p>
          <a:p>
            <a:pPr algn="just"/>
            <a:endParaRPr lang="ru-RU" sz="1800" dirty="0">
              <a:latin typeface="Georgia" pitchFamily="18" charset="0"/>
            </a:endParaRPr>
          </a:p>
          <a:p>
            <a:r>
              <a:rPr lang="ru-RU" sz="1800" b="1" i="1" dirty="0">
                <a:solidFill>
                  <a:schemeClr val="tx2">
                    <a:lumMod val="75000"/>
                  </a:schemeClr>
                </a:solidFill>
                <a:latin typeface="Georgia" pitchFamily="18" charset="0"/>
              </a:rPr>
              <a:t>Место хранения: Читальный </a:t>
            </a:r>
            <a:r>
              <a:rPr lang="ru-RU" sz="1800" b="1" i="1" dirty="0" smtClean="0">
                <a:solidFill>
                  <a:schemeClr val="tx2">
                    <a:lumMod val="75000"/>
                  </a:schemeClr>
                </a:solidFill>
                <a:latin typeface="Georgia" pitchFamily="18" charset="0"/>
              </a:rPr>
              <a:t>зал </a:t>
            </a:r>
            <a:r>
              <a:rPr lang="ru-RU" sz="1800" b="1" i="1" dirty="0">
                <a:solidFill>
                  <a:schemeClr val="tx2">
                    <a:lumMod val="75000"/>
                  </a:schemeClr>
                </a:solidFill>
                <a:latin typeface="Georgia" pitchFamily="18" charset="0"/>
              </a:rPr>
              <a:t>учебной литературы</a:t>
            </a:r>
          </a:p>
          <a:p>
            <a:endParaRPr lang="ru-RU" dirty="0"/>
          </a:p>
        </p:txBody>
      </p:sp>
      <p:pic>
        <p:nvPicPr>
          <p:cNvPr id="7" name="Объект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78125" y="1600200"/>
            <a:ext cx="3090000" cy="4525963"/>
          </a:xfrm>
          <a:solidFill>
            <a:schemeClr val="bg1">
              <a:alpha val="80000"/>
            </a:schemeClr>
          </a:solidFill>
        </p:spPr>
      </p:pic>
    </p:spTree>
    <p:extLst>
      <p:ext uri="{BB962C8B-B14F-4D97-AF65-F5344CB8AC3E}">
        <p14:creationId xmlns:p14="http://schemas.microsoft.com/office/powerpoint/2010/main" val="3910046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579296" cy="1283742"/>
          </a:xfrm>
        </p:spPr>
        <p:txBody>
          <a:bodyPr anchor="t">
            <a:noAutofit/>
          </a:bodyPr>
          <a:lstStyle/>
          <a:p>
            <a:r>
              <a:rPr lang="ru-RU" sz="2400" dirty="0">
                <a:solidFill>
                  <a:schemeClr val="accent2">
                    <a:lumMod val="50000"/>
                  </a:schemeClr>
                </a:solidFill>
                <a:latin typeface="Georgia" pitchFamily="18" charset="0"/>
              </a:rPr>
              <a:t>М. </a:t>
            </a:r>
            <a:r>
              <a:rPr lang="ru-RU" sz="2400" dirty="0" err="1">
                <a:solidFill>
                  <a:schemeClr val="accent2">
                    <a:lumMod val="50000"/>
                  </a:schemeClr>
                </a:solidFill>
                <a:latin typeface="Georgia" pitchFamily="18" charset="0"/>
              </a:rPr>
              <a:t>Ильяхов</a:t>
            </a:r>
            <a:r>
              <a:rPr lang="ru-RU" sz="2400" dirty="0">
                <a:solidFill>
                  <a:schemeClr val="accent2">
                    <a:lumMod val="50000"/>
                  </a:schemeClr>
                </a:solidFill>
                <a:latin typeface="Georgia" pitchFamily="18" charset="0"/>
              </a:rPr>
              <a:t>, Л. Сарычева</a:t>
            </a:r>
            <a:r>
              <a:rPr lang="ru-RU" dirty="0">
                <a:solidFill>
                  <a:schemeClr val="accent2">
                    <a:lumMod val="50000"/>
                  </a:schemeClr>
                </a:solidFill>
                <a:latin typeface="Georgia" pitchFamily="18" charset="0"/>
              </a:rPr>
              <a:t/>
            </a:r>
            <a:br>
              <a:rPr lang="ru-RU" dirty="0">
                <a:solidFill>
                  <a:schemeClr val="accent2">
                    <a:lumMod val="50000"/>
                  </a:schemeClr>
                </a:solidFill>
                <a:latin typeface="Georgia" pitchFamily="18" charset="0"/>
              </a:rPr>
            </a:br>
            <a:r>
              <a:rPr lang="ru-RU" sz="2400" dirty="0">
                <a:latin typeface="Georgia" pitchFamily="18" charset="0"/>
              </a:rPr>
              <a:t>Пиши, сокращай. Как создавать сильный текст.</a:t>
            </a:r>
            <a:endParaRPr lang="ru-RU" sz="2400" dirty="0"/>
          </a:p>
        </p:txBody>
      </p:sp>
      <p:sp>
        <p:nvSpPr>
          <p:cNvPr id="4" name="Текст 3"/>
          <p:cNvSpPr>
            <a:spLocks noGrp="1"/>
          </p:cNvSpPr>
          <p:nvPr>
            <p:ph type="body" sz="half" idx="2"/>
          </p:nvPr>
        </p:nvSpPr>
        <p:spPr>
          <a:xfrm>
            <a:off x="457200" y="1628800"/>
            <a:ext cx="4762872" cy="4896544"/>
          </a:xfrm>
        </p:spPr>
        <p:txBody>
          <a:bodyPr>
            <a:normAutofit/>
          </a:bodyPr>
          <a:lstStyle/>
          <a:p>
            <a:pPr indent="182563" algn="just"/>
            <a:endParaRPr lang="ru-RU" dirty="0" smtClean="0">
              <a:latin typeface="Georgia" pitchFamily="18" charset="0"/>
            </a:endParaRPr>
          </a:p>
          <a:p>
            <a:pPr indent="182563" algn="just"/>
            <a:r>
              <a:rPr lang="ru-RU" sz="1600" dirty="0">
                <a:latin typeface="Georgia" pitchFamily="18" charset="0"/>
              </a:rPr>
              <a:t>Максим </a:t>
            </a:r>
            <a:r>
              <a:rPr lang="ru-RU" sz="1600" dirty="0" err="1">
                <a:latin typeface="Georgia" pitchFamily="18" charset="0"/>
              </a:rPr>
              <a:t>Ильяхов</a:t>
            </a:r>
            <a:r>
              <a:rPr lang="ru-RU" sz="1600" dirty="0">
                <a:latin typeface="Georgia" pitchFamily="18" charset="0"/>
              </a:rPr>
              <a:t> и Людмила Сарычева на конкретных примерах показывают, что такое хорошо и что такое плохо в информационных, рекламных, журналистских и публицистических текстах. Как писать письма, на которые будут отвечать, и рассылки, от которых не будут отписываться. Как создавать действенные и не вульгарные рекламные объявления. Как излагать мысли кратко, ясно и убедительно: без языкового мусора, фальши и штампов. Следуя рекомендациям в книге, вы научитесь писать понятно, увлекать читателей и добиваться доверия.</a:t>
            </a:r>
          </a:p>
          <a:p>
            <a:pPr indent="182563" algn="just"/>
            <a:endParaRPr lang="ru-RU" dirty="0">
              <a:latin typeface="Georgia" pitchFamily="18" charset="0"/>
            </a:endParaRPr>
          </a:p>
          <a:p>
            <a:pPr indent="182563" algn="just"/>
            <a:endParaRPr lang="ru-RU" dirty="0">
              <a:latin typeface="Georgia" pitchFamily="18" charset="0"/>
            </a:endParaRPr>
          </a:p>
          <a:p>
            <a:r>
              <a:rPr lang="ru-RU" sz="1600" b="1" i="1" dirty="0">
                <a:solidFill>
                  <a:schemeClr val="tx2">
                    <a:lumMod val="75000"/>
                  </a:schemeClr>
                </a:solidFill>
                <a:latin typeface="Georgia" pitchFamily="18" charset="0"/>
              </a:rPr>
              <a:t>Место хранения: Читальный зал учебной литературы</a:t>
            </a:r>
          </a:p>
          <a:p>
            <a:endParaRPr lang="ru-RU" dirty="0"/>
          </a:p>
        </p:txBody>
      </p:sp>
      <p:pic>
        <p:nvPicPr>
          <p:cNvPr id="6" name="Объект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6425" y="1600200"/>
            <a:ext cx="3253400" cy="4525963"/>
          </a:xfrm>
          <a:prstGeom prst="rect">
            <a:avLst/>
          </a:prstGeom>
          <a:solidFill>
            <a:schemeClr val="bg1">
              <a:alpha val="80000"/>
            </a:schemeClr>
          </a:solidFill>
        </p:spPr>
      </p:pic>
    </p:spTree>
    <p:extLst>
      <p:ext uri="{BB962C8B-B14F-4D97-AF65-F5344CB8AC3E}">
        <p14:creationId xmlns:p14="http://schemas.microsoft.com/office/powerpoint/2010/main" val="1767988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363272" cy="1427758"/>
          </a:xfrm>
        </p:spPr>
        <p:txBody>
          <a:bodyPr anchor="t">
            <a:normAutofit/>
          </a:bodyPr>
          <a:lstStyle/>
          <a:p>
            <a:r>
              <a:rPr lang="ru-RU" sz="2400" dirty="0">
                <a:solidFill>
                  <a:schemeClr val="accent2">
                    <a:lumMod val="50000"/>
                  </a:schemeClr>
                </a:solidFill>
                <a:latin typeface="Georgia" pitchFamily="18" charset="0"/>
              </a:rPr>
              <a:t>Артем </a:t>
            </a:r>
            <a:r>
              <a:rPr lang="ru-RU" sz="2400" dirty="0" err="1">
                <a:solidFill>
                  <a:schemeClr val="accent2">
                    <a:lumMod val="50000"/>
                  </a:schemeClr>
                </a:solidFill>
                <a:latin typeface="Georgia" pitchFamily="18" charset="0"/>
              </a:rPr>
              <a:t>Богдашевский</a:t>
            </a:r>
            <a:r>
              <a:rPr lang="ru-RU" sz="2400" dirty="0" smtClean="0">
                <a:solidFill>
                  <a:schemeClr val="accent2">
                    <a:lumMod val="50000"/>
                  </a:schemeClr>
                </a:solidFill>
                <a:latin typeface="Georgia" pitchFamily="18" charset="0"/>
              </a:rPr>
              <a:t>.</a:t>
            </a:r>
            <a:r>
              <a:rPr lang="ru-RU" sz="2800" i="1" dirty="0" smtClean="0">
                <a:latin typeface="Georgia" pitchFamily="18" charset="0"/>
              </a:rPr>
              <a:t/>
            </a:r>
            <a:br>
              <a:rPr lang="ru-RU" sz="2800" i="1" dirty="0" smtClean="0">
                <a:latin typeface="Georgia" pitchFamily="18" charset="0"/>
              </a:rPr>
            </a:br>
            <a:r>
              <a:rPr lang="ru-RU" sz="2400" dirty="0">
                <a:latin typeface="Georgia" pitchFamily="18" charset="0"/>
              </a:rPr>
              <a:t>Основы финансовой грамотности: Краткий курс.</a:t>
            </a:r>
            <a:endParaRPr lang="ru-RU" sz="2400" dirty="0"/>
          </a:p>
        </p:txBody>
      </p:sp>
      <p:sp>
        <p:nvSpPr>
          <p:cNvPr id="4" name="Текст 3"/>
          <p:cNvSpPr>
            <a:spLocks noGrp="1"/>
          </p:cNvSpPr>
          <p:nvPr>
            <p:ph type="body" sz="half" idx="2"/>
          </p:nvPr>
        </p:nvSpPr>
        <p:spPr>
          <a:xfrm>
            <a:off x="457200" y="1772816"/>
            <a:ext cx="4690864" cy="4752528"/>
          </a:xfrm>
        </p:spPr>
        <p:txBody>
          <a:bodyPr>
            <a:normAutofit fontScale="92500" lnSpcReduction="20000"/>
          </a:bodyPr>
          <a:lstStyle/>
          <a:p>
            <a:pPr indent="182563" algn="just">
              <a:spcBef>
                <a:spcPts val="0"/>
              </a:spcBef>
            </a:pPr>
            <a:r>
              <a:rPr lang="ru-RU" sz="1700" dirty="0">
                <a:latin typeface="Georgia" pitchFamily="18" charset="0"/>
              </a:rPr>
              <a:t>Все мы хотим быть финансово независимыми, но лишь немногие знают, как этого добиться. Для остальных же надежным подспорьем может послужить данная книга. Ее автор постарался как можно доходчивее расширить кругозор читателей в плане финансовой грамотности и научить их основным правилам обращения с деньгами. Как организовать контроль над расходами, как создать пассивный доход, в каком банке открыть вклад, какие приобретать облигации – об этих и других вещах он рассуждает со знанием дела, поскольку прежде опробовал их на собственной практике. Пожалуй, самый обстоятельный раздел посвящен акциям, в котором автор тщательно разбирает их достоинства и недостатки на примере ведущих российских компаний, давая дельные и конкретные советы по их приобретению.</a:t>
            </a:r>
          </a:p>
          <a:p>
            <a:pPr indent="182563" algn="just">
              <a:spcBef>
                <a:spcPts val="0"/>
              </a:spcBef>
            </a:pPr>
            <a:endParaRPr lang="ru-RU" sz="1600" dirty="0" smtClean="0">
              <a:latin typeface="Georgia" pitchFamily="18" charset="0"/>
            </a:endParaRPr>
          </a:p>
          <a:p>
            <a:pPr indent="182563" algn="just">
              <a:spcBef>
                <a:spcPts val="0"/>
              </a:spcBef>
            </a:pPr>
            <a:endParaRPr lang="ru-RU" sz="1600" dirty="0" smtClean="0">
              <a:latin typeface="Georgia" pitchFamily="18" charset="0"/>
            </a:endParaRPr>
          </a:p>
          <a:p>
            <a:r>
              <a:rPr lang="ru-RU" sz="1600" b="1" i="1" dirty="0" smtClean="0">
                <a:solidFill>
                  <a:schemeClr val="tx2">
                    <a:lumMod val="75000"/>
                  </a:schemeClr>
                </a:solidFill>
                <a:latin typeface="Georgia" pitchFamily="18" charset="0"/>
              </a:rPr>
              <a:t>Место </a:t>
            </a:r>
            <a:r>
              <a:rPr lang="ru-RU" sz="1600" b="1" i="1" dirty="0">
                <a:solidFill>
                  <a:schemeClr val="tx2">
                    <a:lumMod val="75000"/>
                  </a:schemeClr>
                </a:solidFill>
                <a:latin typeface="Georgia" pitchFamily="18" charset="0"/>
              </a:rPr>
              <a:t>хранения: Читальный зал учебной литературы</a:t>
            </a:r>
          </a:p>
          <a:p>
            <a:endParaRPr lang="ru-RU" dirty="0"/>
          </a:p>
        </p:txBody>
      </p:sp>
      <p:pic>
        <p:nvPicPr>
          <p:cNvPr id="7" name="Рисунок 6"/>
          <p:cNvPicPr>
            <a:picLocks noChangeAspect="1"/>
          </p:cNvPicPr>
          <p:nvPr/>
        </p:nvPicPr>
        <p:blipFill>
          <a:blip r:embed="rId2"/>
          <a:stretch>
            <a:fillRect/>
          </a:stretch>
        </p:blipFill>
        <p:spPr>
          <a:xfrm>
            <a:off x="5475372" y="1268760"/>
            <a:ext cx="3346994" cy="4572396"/>
          </a:xfrm>
          <a:prstGeom prst="rect">
            <a:avLst/>
          </a:prstGeom>
        </p:spPr>
      </p:pic>
    </p:spTree>
    <p:extLst>
      <p:ext uri="{BB962C8B-B14F-4D97-AF65-F5344CB8AC3E}">
        <p14:creationId xmlns:p14="http://schemas.microsoft.com/office/powerpoint/2010/main" val="2615897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1162050"/>
          </a:xfrm>
        </p:spPr>
        <p:txBody>
          <a:bodyPr>
            <a:noAutofit/>
          </a:bodyPr>
          <a:lstStyle/>
          <a:p>
            <a:r>
              <a:rPr lang="ru-RU" sz="2400" dirty="0">
                <a:solidFill>
                  <a:schemeClr val="accent2">
                    <a:lumMod val="50000"/>
                  </a:schemeClr>
                </a:solidFill>
                <a:latin typeface="Georgia" pitchFamily="18" charset="0"/>
              </a:rPr>
              <a:t>Стивен </a:t>
            </a:r>
            <a:r>
              <a:rPr lang="ru-RU" sz="2400" dirty="0" err="1">
                <a:solidFill>
                  <a:schemeClr val="accent2">
                    <a:lumMod val="50000"/>
                  </a:schemeClr>
                </a:solidFill>
                <a:latin typeface="Georgia" pitchFamily="18" charset="0"/>
              </a:rPr>
              <a:t>Кови</a:t>
            </a:r>
            <a:r>
              <a:rPr lang="ru-RU" sz="2400" dirty="0">
                <a:solidFill>
                  <a:schemeClr val="accent2">
                    <a:lumMod val="50000"/>
                  </a:schemeClr>
                </a:solidFill>
                <a:latin typeface="Georgia" pitchFamily="18" charset="0"/>
              </a:rPr>
              <a:t>.</a:t>
            </a:r>
            <a:br>
              <a:rPr lang="ru-RU" sz="2400" dirty="0">
                <a:solidFill>
                  <a:schemeClr val="accent2">
                    <a:lumMod val="50000"/>
                  </a:schemeClr>
                </a:solidFill>
                <a:latin typeface="Georgia" pitchFamily="18" charset="0"/>
              </a:rPr>
            </a:br>
            <a:r>
              <a:rPr lang="ru-RU" sz="2400" dirty="0">
                <a:latin typeface="Georgia" pitchFamily="18" charset="0"/>
              </a:rPr>
              <a:t>Жить, используя 7 навыков.</a:t>
            </a:r>
            <a:br>
              <a:rPr lang="ru-RU" sz="2400" dirty="0">
                <a:latin typeface="Georgia" pitchFamily="18" charset="0"/>
              </a:rPr>
            </a:br>
            <a:r>
              <a:rPr lang="ru-RU" sz="2400" dirty="0">
                <a:latin typeface="Georgia" pitchFamily="18" charset="0"/>
              </a:rPr>
              <a:t>Истории мужества и вдохновения.</a:t>
            </a:r>
            <a:endParaRPr lang="ru-RU" sz="2400" dirty="0"/>
          </a:p>
        </p:txBody>
      </p:sp>
      <p:sp>
        <p:nvSpPr>
          <p:cNvPr id="4" name="Текст 3"/>
          <p:cNvSpPr>
            <a:spLocks noGrp="1"/>
          </p:cNvSpPr>
          <p:nvPr>
            <p:ph type="body" sz="half" idx="2"/>
          </p:nvPr>
        </p:nvSpPr>
        <p:spPr>
          <a:xfrm>
            <a:off x="457200" y="1435100"/>
            <a:ext cx="4762872" cy="5018236"/>
          </a:xfrm>
        </p:spPr>
        <p:txBody>
          <a:bodyPr>
            <a:normAutofit fontScale="92500" lnSpcReduction="10000"/>
          </a:bodyPr>
          <a:lstStyle/>
          <a:p>
            <a:pPr indent="182563" algn="just"/>
            <a:endParaRPr lang="ru-RU" sz="1600" dirty="0" smtClean="0">
              <a:latin typeface="Georgia" pitchFamily="18" charset="0"/>
            </a:endParaRPr>
          </a:p>
          <a:p>
            <a:pPr indent="182563" algn="just"/>
            <a:r>
              <a:rPr lang="ru-RU" sz="1800" dirty="0">
                <a:latin typeface="Georgia" pitchFamily="18" charset="0"/>
              </a:rPr>
              <a:t>Все мы сталкиваемся в жизни с испытаниями и хотим найти путь к их преодолению. Подходы, изложенные Стивеном </a:t>
            </a:r>
            <a:r>
              <a:rPr lang="ru-RU" sz="1800" dirty="0" err="1">
                <a:latin typeface="Georgia" pitchFamily="18" charset="0"/>
              </a:rPr>
              <a:t>Кови</a:t>
            </a:r>
            <a:r>
              <a:rPr lang="ru-RU" sz="1800" dirty="0">
                <a:latin typeface="Georgia" pitchFamily="18" charset="0"/>
              </a:rPr>
              <a:t> в супербестселлере «Семь навыков высокоэффективных людей», помогли огромному количеству людей изменить свою жизнь к лучшему. Эта книга о тех, кто на практике внедрил принципы семи навыков в своей жизни. Истории преодоления, рассказанные от первого лица и прокомментированные автором, истории личных, семейных и организационных побед - вдохновляют читателя жить и совершенствоваться, меняя себя и наш мир к лучшему.</a:t>
            </a:r>
          </a:p>
          <a:p>
            <a:pPr indent="182563" algn="just"/>
            <a:endParaRPr lang="ru-RU" sz="1600" dirty="0" smtClean="0">
              <a:latin typeface="Georgia" pitchFamily="18" charset="0"/>
            </a:endParaRPr>
          </a:p>
          <a:p>
            <a:pPr indent="182563" algn="just"/>
            <a:endParaRPr lang="ru-RU" sz="1600" dirty="0">
              <a:latin typeface="Georgia" pitchFamily="18" charset="0"/>
            </a:endParaRPr>
          </a:p>
          <a:p>
            <a:r>
              <a:rPr lang="ru-RU" sz="1600" b="1" i="1" dirty="0">
                <a:solidFill>
                  <a:schemeClr val="tx2">
                    <a:lumMod val="75000"/>
                  </a:schemeClr>
                </a:solidFill>
                <a:latin typeface="Georgia" pitchFamily="18" charset="0"/>
              </a:rPr>
              <a:t>Место хранения: Читальный зал учебной литературы</a:t>
            </a:r>
          </a:p>
          <a:p>
            <a:endParaRPr lang="ru-RU" dirty="0"/>
          </a:p>
        </p:txBody>
      </p:sp>
      <p:pic>
        <p:nvPicPr>
          <p:cNvPr id="8"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80000" y="1772816"/>
            <a:ext cx="3154351" cy="4353347"/>
          </a:xfrm>
          <a:solidFill>
            <a:schemeClr val="bg1">
              <a:alpha val="80000"/>
            </a:schemeClr>
          </a:solidFill>
        </p:spPr>
      </p:pic>
    </p:spTree>
    <p:extLst>
      <p:ext uri="{BB962C8B-B14F-4D97-AF65-F5344CB8AC3E}">
        <p14:creationId xmlns:p14="http://schemas.microsoft.com/office/powerpoint/2010/main" val="3073515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1162050"/>
          </a:xfrm>
        </p:spPr>
        <p:txBody>
          <a:bodyPr>
            <a:noAutofit/>
          </a:bodyPr>
          <a:lstStyle/>
          <a:p>
            <a:r>
              <a:rPr lang="ru-RU" sz="2800" dirty="0">
                <a:solidFill>
                  <a:schemeClr val="accent2">
                    <a:lumMod val="50000"/>
                  </a:schemeClr>
                </a:solidFill>
                <a:latin typeface="Georgia" pitchFamily="18" charset="0"/>
              </a:rPr>
              <a:t>Владислав Дорофеев.</a:t>
            </a:r>
            <a:r>
              <a:rPr lang="ru-RU" sz="2800" dirty="0">
                <a:latin typeface="Georgia" pitchFamily="18" charset="0"/>
              </a:rPr>
              <a:t/>
            </a:r>
            <a:br>
              <a:rPr lang="ru-RU" sz="2800" dirty="0">
                <a:latin typeface="Georgia" pitchFamily="18" charset="0"/>
              </a:rPr>
            </a:br>
            <a:r>
              <a:rPr lang="ru-RU" sz="2800" dirty="0">
                <a:latin typeface="Georgia" pitchFamily="18" charset="0"/>
              </a:rPr>
              <a:t>Яндекс </a:t>
            </a:r>
            <a:r>
              <a:rPr lang="ru-RU" sz="2800" dirty="0" err="1">
                <a:latin typeface="Georgia" pitchFamily="18" charset="0"/>
              </a:rPr>
              <a:t>Воложа</a:t>
            </a:r>
            <a:r>
              <a:rPr lang="ru-RU" sz="2800" dirty="0">
                <a:latin typeface="Georgia" pitchFamily="18" charset="0"/>
              </a:rPr>
              <a:t>.</a:t>
            </a:r>
            <a:br>
              <a:rPr lang="ru-RU" sz="2800" dirty="0">
                <a:latin typeface="Georgia" pitchFamily="18" charset="0"/>
              </a:rPr>
            </a:br>
            <a:r>
              <a:rPr lang="ru-RU" sz="2800" dirty="0">
                <a:latin typeface="Georgia" pitchFamily="18" charset="0"/>
              </a:rPr>
              <a:t>История создания компании мечты.</a:t>
            </a:r>
            <a:endParaRPr lang="ru-RU" sz="2400" dirty="0"/>
          </a:p>
        </p:txBody>
      </p:sp>
      <p:sp>
        <p:nvSpPr>
          <p:cNvPr id="4" name="Текст 3"/>
          <p:cNvSpPr>
            <a:spLocks noGrp="1"/>
          </p:cNvSpPr>
          <p:nvPr>
            <p:ph type="body" sz="half" idx="2"/>
          </p:nvPr>
        </p:nvSpPr>
        <p:spPr>
          <a:xfrm>
            <a:off x="457200" y="1435100"/>
            <a:ext cx="4906888" cy="4946228"/>
          </a:xfrm>
        </p:spPr>
        <p:txBody>
          <a:bodyPr>
            <a:normAutofit fontScale="85000" lnSpcReduction="20000"/>
          </a:bodyPr>
          <a:lstStyle/>
          <a:p>
            <a:pPr indent="182563" algn="just">
              <a:spcBef>
                <a:spcPts val="0"/>
              </a:spcBef>
            </a:pPr>
            <a:endParaRPr lang="ru-RU" sz="1600" dirty="0" smtClean="0">
              <a:latin typeface="Georgia" pitchFamily="18" charset="0"/>
            </a:endParaRPr>
          </a:p>
          <a:p>
            <a:pPr indent="182563" algn="just"/>
            <a:r>
              <a:rPr lang="ru-RU" sz="1600" dirty="0">
                <a:latin typeface="Georgia" pitchFamily="18" charset="0"/>
              </a:rPr>
              <a:t>«Яндекс» - это, конечно, компания мечты. По всем параметрам. В пятерке поисковиков мировой Сети, в тридцатке самых инновационных компаний мира, и одно из самых желанных мест для работы в России. Бизнес, возникший из головы, интеллекта, знаний, упорного труда, способности к риску и удачи - возникший, несмотря на давление со стороны инвесторов, власти и конкурентов.</a:t>
            </a:r>
          </a:p>
          <a:p>
            <a:pPr indent="182563" algn="just"/>
            <a:r>
              <a:rPr lang="ru-RU" sz="1600" dirty="0">
                <a:latin typeface="Georgia" pitchFamily="18" charset="0"/>
              </a:rPr>
              <a:t>Из увлекательного повествования, максимально приближенного к хронике, понятно, что «Яндекс» -  это невероятная по силе и напору машина генерации событий, явлений и открытий. Во главе с Аркадием </a:t>
            </a:r>
            <a:r>
              <a:rPr lang="ru-RU" sz="1600" dirty="0" err="1">
                <a:latin typeface="Georgia" pitchFamily="18" charset="0"/>
              </a:rPr>
              <a:t>Воложем</a:t>
            </a:r>
            <a:r>
              <a:rPr lang="ru-RU" sz="1600" dirty="0">
                <a:latin typeface="Georgia" pitchFamily="18" charset="0"/>
              </a:rPr>
              <a:t> компания на протяжении уже более полутора десятков лет находится на гребне успеха.</a:t>
            </a:r>
          </a:p>
          <a:p>
            <a:pPr indent="182563" algn="just"/>
            <a:r>
              <a:rPr lang="ru-RU" sz="1600" dirty="0">
                <a:latin typeface="Georgia" pitchFamily="18" charset="0"/>
              </a:rPr>
              <a:t>В процессе работы над книгой автор, профессиональный журналист, задействовал сотни источников и десятки личных контактов. Прочтите эту уникальную книгу, и вы наверняка извлечете для себя рецепты построения своей компании и команды мечты.</a:t>
            </a:r>
          </a:p>
          <a:p>
            <a:pPr indent="182563" algn="just"/>
            <a:r>
              <a:rPr lang="ru-RU" sz="1600" dirty="0">
                <a:latin typeface="Georgia" pitchFamily="18" charset="0"/>
              </a:rPr>
              <a:t>Секретов больше нет.</a:t>
            </a:r>
          </a:p>
          <a:p>
            <a:pPr indent="182563" algn="just">
              <a:spcBef>
                <a:spcPts val="0"/>
              </a:spcBef>
            </a:pPr>
            <a:endParaRPr lang="ru-RU" sz="1600" dirty="0">
              <a:latin typeface="Georgia" pitchFamily="18" charset="0"/>
            </a:endParaRPr>
          </a:p>
          <a:p>
            <a:pPr indent="182563" algn="just">
              <a:spcBef>
                <a:spcPts val="0"/>
              </a:spcBef>
            </a:pPr>
            <a:endParaRPr lang="ru-RU" sz="1600" dirty="0">
              <a:latin typeface="Georgia" pitchFamily="18" charset="0"/>
            </a:endParaRPr>
          </a:p>
          <a:p>
            <a:r>
              <a:rPr lang="ru-RU" sz="1600" b="1" i="1" dirty="0">
                <a:solidFill>
                  <a:schemeClr val="tx2">
                    <a:lumMod val="75000"/>
                  </a:schemeClr>
                </a:solidFill>
                <a:latin typeface="Georgia" pitchFamily="18" charset="0"/>
              </a:rPr>
              <a:t>Место хранения: Читальный зал учебной литературы</a:t>
            </a:r>
          </a:p>
          <a:p>
            <a:endParaRPr lang="ru-RU" dirty="0"/>
          </a:p>
        </p:txBody>
      </p:sp>
      <p:pic>
        <p:nvPicPr>
          <p:cNvPr id="6"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58188" y="1600200"/>
            <a:ext cx="3329873" cy="4525963"/>
          </a:xfrm>
          <a:solidFill>
            <a:schemeClr val="bg1">
              <a:alpha val="80000"/>
            </a:schemeClr>
          </a:solidFill>
        </p:spPr>
      </p:pic>
    </p:spTree>
    <p:extLst>
      <p:ext uri="{BB962C8B-B14F-4D97-AF65-F5344CB8AC3E}">
        <p14:creationId xmlns:p14="http://schemas.microsoft.com/office/powerpoint/2010/main" val="3021434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1162050"/>
          </a:xfrm>
        </p:spPr>
        <p:txBody>
          <a:bodyPr>
            <a:noAutofit/>
          </a:bodyPr>
          <a:lstStyle/>
          <a:p>
            <a:r>
              <a:rPr lang="ru-RU" sz="2400" dirty="0">
                <a:solidFill>
                  <a:schemeClr val="accent2">
                    <a:lumMod val="50000"/>
                  </a:schemeClr>
                </a:solidFill>
                <a:latin typeface="Georgia" pitchFamily="18" charset="0"/>
              </a:rPr>
              <a:t>Питер </a:t>
            </a:r>
            <a:r>
              <a:rPr lang="ru-RU" sz="2400" dirty="0" err="1" smtClean="0">
                <a:solidFill>
                  <a:schemeClr val="accent2">
                    <a:lumMod val="50000"/>
                  </a:schemeClr>
                </a:solidFill>
                <a:latin typeface="Georgia" pitchFamily="18" charset="0"/>
              </a:rPr>
              <a:t>Бернстайн</a:t>
            </a:r>
            <a:r>
              <a:rPr lang="ru-RU" sz="2400" dirty="0">
                <a:solidFill>
                  <a:schemeClr val="accent2">
                    <a:lumMod val="50000"/>
                  </a:schemeClr>
                </a:solidFill>
                <a:latin typeface="Georgia" pitchFamily="18" charset="0"/>
              </a:rPr>
              <a:t>.</a:t>
            </a:r>
            <a:r>
              <a:rPr lang="ru-RU" sz="2400" dirty="0">
                <a:solidFill>
                  <a:schemeClr val="accent2">
                    <a:lumMod val="50000"/>
                  </a:schemeClr>
                </a:solidFill>
                <a:latin typeface="Georgia" pitchFamily="18" charset="0"/>
              </a:rPr>
              <a:t/>
            </a:r>
            <a:br>
              <a:rPr lang="ru-RU" sz="2400" dirty="0">
                <a:solidFill>
                  <a:schemeClr val="accent2">
                    <a:lumMod val="50000"/>
                  </a:schemeClr>
                </a:solidFill>
                <a:latin typeface="Georgia" pitchFamily="18" charset="0"/>
              </a:rPr>
            </a:br>
            <a:r>
              <a:rPr lang="ru-RU" sz="2400" dirty="0">
                <a:latin typeface="Georgia" pitchFamily="18" charset="0"/>
              </a:rPr>
              <a:t>Фундаментальные идеи финансового мира. Эволюция.</a:t>
            </a:r>
            <a:endParaRPr lang="ru-RU" sz="2400" dirty="0"/>
          </a:p>
        </p:txBody>
      </p:sp>
      <p:sp>
        <p:nvSpPr>
          <p:cNvPr id="4" name="Текст 3"/>
          <p:cNvSpPr>
            <a:spLocks noGrp="1"/>
          </p:cNvSpPr>
          <p:nvPr>
            <p:ph type="body" sz="half" idx="2"/>
          </p:nvPr>
        </p:nvSpPr>
        <p:spPr>
          <a:xfrm>
            <a:off x="457200" y="1435100"/>
            <a:ext cx="4690864" cy="5018236"/>
          </a:xfrm>
        </p:spPr>
        <p:txBody>
          <a:bodyPr>
            <a:normAutofit lnSpcReduction="10000"/>
          </a:bodyPr>
          <a:lstStyle/>
          <a:p>
            <a:pPr indent="182563" algn="just"/>
            <a:endParaRPr lang="ru-RU" sz="1600" dirty="0" smtClean="0">
              <a:latin typeface="Georgia" pitchFamily="18" charset="0"/>
            </a:endParaRPr>
          </a:p>
          <a:p>
            <a:pPr indent="182563" algn="just"/>
            <a:r>
              <a:rPr lang="ru-RU" sz="1600" dirty="0" smtClean="0">
                <a:latin typeface="Georgia" pitchFamily="18" charset="0"/>
              </a:rPr>
              <a:t>Работы </a:t>
            </a:r>
            <a:r>
              <a:rPr lang="ru-RU" sz="1600" dirty="0">
                <a:latin typeface="Georgia" pitchFamily="18" charset="0"/>
              </a:rPr>
              <a:t>Гарри </a:t>
            </a:r>
            <a:r>
              <a:rPr lang="ru-RU" sz="1600" dirty="0" err="1">
                <a:latin typeface="Georgia" pitchFamily="18" charset="0"/>
              </a:rPr>
              <a:t>Марковица</a:t>
            </a:r>
            <a:r>
              <a:rPr lang="ru-RU" sz="1600" dirty="0">
                <a:latin typeface="Georgia" pitchFamily="18" charset="0"/>
              </a:rPr>
              <a:t> и Юджина </a:t>
            </a:r>
            <a:r>
              <a:rPr lang="ru-RU" sz="1600" dirty="0" err="1">
                <a:latin typeface="Georgia" pitchFamily="18" charset="0"/>
              </a:rPr>
              <a:t>Файма</a:t>
            </a:r>
            <a:r>
              <a:rPr lang="ru-RU" sz="1600" dirty="0">
                <a:latin typeface="Georgia" pitchFamily="18" charset="0"/>
              </a:rPr>
              <a:t>, революционные взгляды Франко Модильяни и Мертона Миллера, теории Фишера </a:t>
            </a:r>
            <a:r>
              <a:rPr lang="ru-RU" sz="1600" dirty="0" err="1">
                <a:latin typeface="Georgia" pitchFamily="18" charset="0"/>
              </a:rPr>
              <a:t>Блэка</a:t>
            </a:r>
            <a:r>
              <a:rPr lang="ru-RU" sz="1600" dirty="0">
                <a:latin typeface="Georgia" pitchFamily="18" charset="0"/>
              </a:rPr>
              <a:t>, </a:t>
            </a:r>
            <a:r>
              <a:rPr lang="ru-RU" sz="1600" dirty="0" err="1">
                <a:latin typeface="Georgia" pitchFamily="18" charset="0"/>
              </a:rPr>
              <a:t>Майрона</a:t>
            </a:r>
            <a:r>
              <a:rPr lang="ru-RU" sz="1600" dirty="0">
                <a:latin typeface="Georgia" pitchFamily="18" charset="0"/>
              </a:rPr>
              <a:t> </a:t>
            </a:r>
            <a:r>
              <a:rPr lang="ru-RU" sz="1600" dirty="0" err="1">
                <a:latin typeface="Georgia" pitchFamily="18" charset="0"/>
              </a:rPr>
              <a:t>Шоулза</a:t>
            </a:r>
            <a:r>
              <a:rPr lang="ru-RU" sz="1600" dirty="0">
                <a:latin typeface="Georgia" pitchFamily="18" charset="0"/>
              </a:rPr>
              <a:t> и Роберта Мертона появились еще в 1950-1970-е гг., однако долго не получали признания со стороны практиков. В наше время без них трудно представить мир финансов. Они кардинальным образом изменили характер финансовых рынков, инвестиционные стратегии, привели к появлению новых финансовых инструментов. Автор анализирует процесс развития фундаментальных идей финансовой теории и их влияние на практику современного инвестиционного мира. </a:t>
            </a:r>
            <a:endParaRPr lang="ru-RU" sz="2400" dirty="0">
              <a:latin typeface="Georgia" pitchFamily="18" charset="0"/>
            </a:endParaRPr>
          </a:p>
          <a:p>
            <a:pPr indent="182563" algn="just">
              <a:spcBef>
                <a:spcPts val="0"/>
              </a:spcBef>
            </a:pPr>
            <a:endParaRPr lang="ru-RU" sz="2000" dirty="0" smtClean="0">
              <a:latin typeface="Georgia" pitchFamily="18" charset="0"/>
            </a:endParaRPr>
          </a:p>
          <a:p>
            <a:pPr indent="182563" algn="just">
              <a:spcBef>
                <a:spcPts val="0"/>
              </a:spcBef>
            </a:pPr>
            <a:endParaRPr lang="ru-RU" sz="2000" dirty="0">
              <a:latin typeface="Georgia" pitchFamily="18" charset="0"/>
            </a:endParaRPr>
          </a:p>
          <a:p>
            <a:r>
              <a:rPr lang="ru-RU" sz="2000" b="1" i="1" dirty="0">
                <a:solidFill>
                  <a:schemeClr val="tx2">
                    <a:lumMod val="75000"/>
                  </a:schemeClr>
                </a:solidFill>
                <a:latin typeface="Georgia" pitchFamily="18" charset="0"/>
              </a:rPr>
              <a:t>Место хранения: Читальный зал учебной литературы</a:t>
            </a:r>
          </a:p>
          <a:p>
            <a:endParaRPr lang="ru-RU" dirty="0"/>
          </a:p>
        </p:txBody>
      </p:sp>
      <p:pic>
        <p:nvPicPr>
          <p:cNvPr id="6"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83412" y="1600200"/>
            <a:ext cx="3279425" cy="4525963"/>
          </a:xfrm>
          <a:solidFill>
            <a:schemeClr val="bg1">
              <a:alpha val="80000"/>
            </a:schemeClr>
          </a:solidFill>
        </p:spPr>
      </p:pic>
    </p:spTree>
    <p:extLst>
      <p:ext uri="{BB962C8B-B14F-4D97-AF65-F5344CB8AC3E}">
        <p14:creationId xmlns:p14="http://schemas.microsoft.com/office/powerpoint/2010/main" val="12065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1162050"/>
          </a:xfrm>
        </p:spPr>
        <p:txBody>
          <a:bodyPr>
            <a:noAutofit/>
          </a:bodyPr>
          <a:lstStyle/>
          <a:p>
            <a:r>
              <a:rPr lang="ru-RU" sz="2400" dirty="0">
                <a:solidFill>
                  <a:schemeClr val="accent2">
                    <a:lumMod val="50000"/>
                  </a:schemeClr>
                </a:solidFill>
                <a:latin typeface="Georgia" pitchFamily="18" charset="0"/>
              </a:rPr>
              <a:t>Алексей </a:t>
            </a:r>
            <a:r>
              <a:rPr lang="ru-RU" sz="2400" dirty="0" err="1">
                <a:solidFill>
                  <a:schemeClr val="accent2">
                    <a:lumMod val="50000"/>
                  </a:schemeClr>
                </a:solidFill>
                <a:latin typeface="Georgia" pitchFamily="18" charset="0"/>
              </a:rPr>
              <a:t>Слободянюк</a:t>
            </a:r>
            <a:r>
              <a:rPr lang="ru-RU" sz="2400" dirty="0">
                <a:solidFill>
                  <a:schemeClr val="accent2">
                    <a:lumMod val="50000"/>
                  </a:schemeClr>
                </a:solidFill>
                <a:latin typeface="Georgia" pitchFamily="18" charset="0"/>
              </a:rPr>
              <a:t>.</a:t>
            </a:r>
            <a:r>
              <a:rPr lang="ru-RU" sz="2400" dirty="0">
                <a:latin typeface="Georgia" pitchFamily="18" charset="0"/>
              </a:rPr>
              <a:t/>
            </a:r>
            <a:br>
              <a:rPr lang="ru-RU" sz="2400" dirty="0">
                <a:latin typeface="Georgia" pitchFamily="18" charset="0"/>
              </a:rPr>
            </a:br>
            <a:r>
              <a:rPr lang="ru-RU" sz="2400" dirty="0">
                <a:latin typeface="Georgia" pitchFamily="18" charset="0"/>
              </a:rPr>
              <a:t>Навигатор сделки.</a:t>
            </a:r>
            <a:br>
              <a:rPr lang="ru-RU" sz="2400" dirty="0">
                <a:latin typeface="Georgia" pitchFamily="18" charset="0"/>
              </a:rPr>
            </a:br>
            <a:r>
              <a:rPr lang="ru-RU" sz="2400" dirty="0">
                <a:latin typeface="Georgia" pitchFamily="18" charset="0"/>
              </a:rPr>
              <a:t>Практика стратегических продаж от А до... А.</a:t>
            </a:r>
            <a:endParaRPr lang="ru-RU" sz="2400" b="0" dirty="0"/>
          </a:p>
        </p:txBody>
      </p:sp>
      <p:sp>
        <p:nvSpPr>
          <p:cNvPr id="4" name="Текст 3"/>
          <p:cNvSpPr>
            <a:spLocks noGrp="1"/>
          </p:cNvSpPr>
          <p:nvPr>
            <p:ph type="body" sz="half" idx="2"/>
          </p:nvPr>
        </p:nvSpPr>
        <p:spPr>
          <a:xfrm>
            <a:off x="457200" y="1435100"/>
            <a:ext cx="4690864" cy="5018236"/>
          </a:xfrm>
        </p:spPr>
        <p:txBody>
          <a:bodyPr>
            <a:normAutofit fontScale="85000" lnSpcReduction="20000"/>
          </a:bodyPr>
          <a:lstStyle/>
          <a:p>
            <a:pPr indent="182563" algn="just"/>
            <a:endParaRPr lang="ru-RU" dirty="0" smtClean="0">
              <a:latin typeface="Georgia" pitchFamily="18" charset="0"/>
            </a:endParaRPr>
          </a:p>
          <a:p>
            <a:pPr indent="182563" algn="just"/>
            <a:r>
              <a:rPr lang="ru-RU" sz="1800" dirty="0">
                <a:latin typeface="Georgia" pitchFamily="18" charset="0"/>
              </a:rPr>
              <a:t>Как быть, если нужно продавать продукт не отдельным людям, а целым организациям? Ведь механизмы принятия решений о покупке в этом случае гораздо более запутанные. Прежде всего необходимо иметь четкий план, действия по которому начинаются задолго до первого звонка или письма клиенту и уж тем более до встречи с ним. </a:t>
            </a:r>
          </a:p>
          <a:p>
            <a:pPr indent="182563" algn="just"/>
            <a:r>
              <a:rPr lang="ru-RU" sz="1800" dirty="0">
                <a:latin typeface="Georgia" pitchFamily="18" charset="0"/>
              </a:rPr>
              <a:t>Именно такой план вы найдете в этой книге. Он состоит из пяти пунктов: анализ, стратегия, тактика, реализация и снова анализ (АСТРА). Это авторская методика известного бизнес-тренера Алексея </a:t>
            </a:r>
            <a:r>
              <a:rPr lang="ru-RU" sz="1800" dirty="0" err="1">
                <a:latin typeface="Georgia" pitchFamily="18" charset="0"/>
              </a:rPr>
              <a:t>Слободянюка</a:t>
            </a:r>
            <a:r>
              <a:rPr lang="ru-RU" sz="1800" dirty="0">
                <a:latin typeface="Georgia" pitchFamily="18" charset="0"/>
              </a:rPr>
              <a:t>, ставшая результатом обобщения многолетнего опыта и охватывающая все аспекты продаж корпоративным клиентам. АСТРА - универсальная схема, которая поможет отыскать решение даже в самой нестандартной ситуации. Вы сможете избежать множества ошибок, лишних действий и найти прямой путь к цели - заключенному контракту!</a:t>
            </a:r>
          </a:p>
          <a:p>
            <a:pPr indent="182563" algn="just"/>
            <a:endParaRPr lang="ru-RU" sz="1800" dirty="0">
              <a:latin typeface="Georgia" pitchFamily="18" charset="0"/>
            </a:endParaRPr>
          </a:p>
          <a:p>
            <a:r>
              <a:rPr lang="ru-RU" sz="1800" b="1" i="1" dirty="0">
                <a:solidFill>
                  <a:schemeClr val="tx2">
                    <a:lumMod val="75000"/>
                  </a:schemeClr>
                </a:solidFill>
                <a:latin typeface="Georgia" pitchFamily="18" charset="0"/>
              </a:rPr>
              <a:t>Место хранения: Читальный зал учебной литературы</a:t>
            </a:r>
          </a:p>
          <a:p>
            <a:endParaRPr lang="ru-RU" dirty="0"/>
          </a:p>
        </p:txBody>
      </p:sp>
      <p:pic>
        <p:nvPicPr>
          <p:cNvPr id="6"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29064" y="1556792"/>
            <a:ext cx="3286909" cy="4525963"/>
          </a:xfrm>
          <a:solidFill>
            <a:schemeClr val="bg1">
              <a:alpha val="80000"/>
            </a:schemeClr>
          </a:solidFill>
        </p:spPr>
      </p:pic>
    </p:spTree>
    <p:extLst>
      <p:ext uri="{BB962C8B-B14F-4D97-AF65-F5344CB8AC3E}">
        <p14:creationId xmlns:p14="http://schemas.microsoft.com/office/powerpoint/2010/main" val="1655485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3272" cy="1162050"/>
          </a:xfrm>
        </p:spPr>
        <p:txBody>
          <a:bodyPr anchor="ctr">
            <a:noAutofit/>
          </a:bodyPr>
          <a:lstStyle/>
          <a:p>
            <a:r>
              <a:rPr lang="ru-RU" sz="2400" dirty="0">
                <a:solidFill>
                  <a:schemeClr val="accent2">
                    <a:lumMod val="50000"/>
                  </a:schemeClr>
                </a:solidFill>
                <a:latin typeface="Georgia" pitchFamily="18" charset="0"/>
              </a:rPr>
              <a:t>Дмитрий Ткаченко.</a:t>
            </a:r>
            <a:r>
              <a:rPr lang="ru-RU" sz="2400" dirty="0">
                <a:latin typeface="Georgia" pitchFamily="18" charset="0"/>
              </a:rPr>
              <a:t/>
            </a:r>
            <a:br>
              <a:rPr lang="ru-RU" sz="2400" dirty="0">
                <a:latin typeface="Georgia" pitchFamily="18" charset="0"/>
              </a:rPr>
            </a:br>
            <a:r>
              <a:rPr lang="ru-RU" sz="2400" dirty="0">
                <a:latin typeface="Georgia" pitchFamily="18" charset="0"/>
              </a:rPr>
              <a:t>Скрипты продаж.</a:t>
            </a:r>
            <a:br>
              <a:rPr lang="ru-RU" sz="2400" dirty="0">
                <a:latin typeface="Georgia" pitchFamily="18" charset="0"/>
              </a:rPr>
            </a:br>
            <a:r>
              <a:rPr lang="ru-RU" sz="2400" dirty="0">
                <a:latin typeface="Georgia" pitchFamily="18" charset="0"/>
              </a:rPr>
              <a:t>Готовые сценарии "холодных" звонков и личных встреч.</a:t>
            </a:r>
            <a:endParaRPr lang="ru-RU" sz="2400" dirty="0"/>
          </a:p>
        </p:txBody>
      </p:sp>
      <p:sp>
        <p:nvSpPr>
          <p:cNvPr id="4" name="Текст 3"/>
          <p:cNvSpPr>
            <a:spLocks noGrp="1"/>
          </p:cNvSpPr>
          <p:nvPr>
            <p:ph type="body" sz="half" idx="2"/>
          </p:nvPr>
        </p:nvSpPr>
        <p:spPr>
          <a:xfrm>
            <a:off x="457200" y="1435100"/>
            <a:ext cx="4474840" cy="4946228"/>
          </a:xfrm>
        </p:spPr>
        <p:txBody>
          <a:bodyPr>
            <a:normAutofit fontScale="85000" lnSpcReduction="10000"/>
          </a:bodyPr>
          <a:lstStyle/>
          <a:p>
            <a:pPr indent="182563" algn="just"/>
            <a:endParaRPr lang="ru-RU" sz="1800" dirty="0" smtClean="0">
              <a:latin typeface="Georgia" pitchFamily="18" charset="0"/>
            </a:endParaRPr>
          </a:p>
          <a:p>
            <a:pPr indent="182563" algn="just"/>
            <a:r>
              <a:rPr lang="ru-RU" sz="1800" dirty="0">
                <a:latin typeface="Georgia" pitchFamily="18" charset="0"/>
              </a:rPr>
              <a:t>Быстрота реакции - это то, что определяет успех продаж и переговоров. При разговоре (как телефонном, так и очном) зачастую нет и пары секунд, чтобы подумать и сформулировать взвешенный ответ. Главным оружием в такой ситуации является владение обширным арсеналом готовых ответов на любую реплику со стороны контрагента. </a:t>
            </a:r>
          </a:p>
          <a:p>
            <a:pPr indent="182563" algn="just"/>
            <a:r>
              <a:rPr lang="ru-RU" sz="1800" dirty="0">
                <a:latin typeface="Georgia" pitchFamily="18" charset="0"/>
              </a:rPr>
              <a:t>Эта книга - кладезь самых успешных, продуманных и опробованных в жестких условиях реальных продаж речевых модулей, которые позволяют разрабатывать сценарии продаж, подходящие именно вашей переговорной ситуации. Если вместо избитых и совершенно неэффективных ответов на возражения клиента вы хотите получить реально работающие фразы, эта книга для вас!</a:t>
            </a:r>
          </a:p>
          <a:p>
            <a:pPr indent="182563" algn="just"/>
            <a:endParaRPr lang="ru-RU" sz="1800" dirty="0">
              <a:latin typeface="Georgia" pitchFamily="18" charset="0"/>
            </a:endParaRPr>
          </a:p>
          <a:p>
            <a:pPr indent="182563" algn="just"/>
            <a:endParaRPr lang="ru-RU" sz="1800" dirty="0">
              <a:latin typeface="Georgia" pitchFamily="18" charset="0"/>
            </a:endParaRPr>
          </a:p>
          <a:p>
            <a:r>
              <a:rPr lang="ru-RU" sz="1800" b="1" i="1" dirty="0">
                <a:solidFill>
                  <a:schemeClr val="tx2">
                    <a:lumMod val="75000"/>
                  </a:schemeClr>
                </a:solidFill>
                <a:latin typeface="Georgia" pitchFamily="18" charset="0"/>
              </a:rPr>
              <a:t>Место хранения: Читальный зал учебной литературы</a:t>
            </a:r>
          </a:p>
          <a:p>
            <a:endParaRPr lang="ru-RU" dirty="0"/>
          </a:p>
        </p:txBody>
      </p:sp>
      <p:pic>
        <p:nvPicPr>
          <p:cNvPr id="7" name="Объект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48304" y="1645232"/>
            <a:ext cx="3304241" cy="4525963"/>
          </a:xfrm>
          <a:solidFill>
            <a:schemeClr val="bg1">
              <a:alpha val="80000"/>
            </a:schemeClr>
          </a:solidFill>
        </p:spPr>
      </p:pic>
    </p:spTree>
    <p:extLst>
      <p:ext uri="{BB962C8B-B14F-4D97-AF65-F5344CB8AC3E}">
        <p14:creationId xmlns:p14="http://schemas.microsoft.com/office/powerpoint/2010/main" val="359730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1162050"/>
          </a:xfrm>
        </p:spPr>
        <p:txBody>
          <a:bodyPr>
            <a:noAutofit/>
          </a:bodyPr>
          <a:lstStyle/>
          <a:p>
            <a:r>
              <a:rPr lang="ru-RU" sz="2400" dirty="0">
                <a:solidFill>
                  <a:schemeClr val="accent2">
                    <a:lumMod val="50000"/>
                  </a:schemeClr>
                </a:solidFill>
                <a:latin typeface="Georgia" pitchFamily="18" charset="0"/>
              </a:rPr>
              <a:t>Питер </a:t>
            </a:r>
            <a:r>
              <a:rPr lang="ru-RU" sz="2400" dirty="0" err="1">
                <a:solidFill>
                  <a:schemeClr val="accent2">
                    <a:lumMod val="50000"/>
                  </a:schemeClr>
                </a:solidFill>
                <a:latin typeface="Georgia" pitchFamily="18" charset="0"/>
              </a:rPr>
              <a:t>Друкер</a:t>
            </a:r>
            <a:r>
              <a:rPr lang="ru-RU" sz="2400" dirty="0">
                <a:solidFill>
                  <a:schemeClr val="accent2">
                    <a:lumMod val="50000"/>
                  </a:schemeClr>
                </a:solidFill>
                <a:latin typeface="Georgia" pitchFamily="18" charset="0"/>
              </a:rPr>
              <a:t>.</a:t>
            </a:r>
            <a:r>
              <a:rPr lang="ru-RU" sz="2400" dirty="0">
                <a:latin typeface="Georgia" pitchFamily="18" charset="0"/>
              </a:rPr>
              <a:t/>
            </a:r>
            <a:br>
              <a:rPr lang="ru-RU" sz="2400" dirty="0">
                <a:latin typeface="Georgia" pitchFamily="18" charset="0"/>
              </a:rPr>
            </a:br>
            <a:r>
              <a:rPr lang="ru-RU" sz="2400" dirty="0">
                <a:latin typeface="Georgia" pitchFamily="18" charset="0"/>
              </a:rPr>
              <a:t>Классические работы по менеджменту</a:t>
            </a:r>
            <a:r>
              <a:rPr lang="ru-RU" sz="2400" dirty="0" smtClean="0">
                <a:latin typeface="Georgia" pitchFamily="18" charset="0"/>
              </a:rPr>
              <a:t>.</a:t>
            </a:r>
            <a:br>
              <a:rPr lang="ru-RU" sz="2400" dirty="0" smtClean="0">
                <a:latin typeface="Georgia" pitchFamily="18" charset="0"/>
              </a:rPr>
            </a:br>
            <a:endParaRPr lang="ru-RU" sz="2400" dirty="0"/>
          </a:p>
        </p:txBody>
      </p:sp>
      <p:sp>
        <p:nvSpPr>
          <p:cNvPr id="4" name="Текст 3"/>
          <p:cNvSpPr>
            <a:spLocks noGrp="1"/>
          </p:cNvSpPr>
          <p:nvPr>
            <p:ph type="body" sz="half" idx="2"/>
          </p:nvPr>
        </p:nvSpPr>
        <p:spPr>
          <a:xfrm>
            <a:off x="467544" y="1412776"/>
            <a:ext cx="4176464" cy="5040560"/>
          </a:xfrm>
        </p:spPr>
        <p:txBody>
          <a:bodyPr>
            <a:normAutofit fontScale="92500" lnSpcReduction="20000"/>
          </a:bodyPr>
          <a:lstStyle/>
          <a:p>
            <a:pPr indent="182563" algn="just"/>
            <a:r>
              <a:rPr lang="ru-RU" sz="1800" dirty="0">
                <a:latin typeface="Georgia" pitchFamily="18" charset="0"/>
              </a:rPr>
              <a:t>Труды Питера </a:t>
            </a:r>
            <a:r>
              <a:rPr lang="ru-RU" sz="1800" dirty="0" err="1">
                <a:latin typeface="Georgia" pitchFamily="18" charset="0"/>
              </a:rPr>
              <a:t>Друкера</a:t>
            </a:r>
            <a:r>
              <a:rPr lang="ru-RU" sz="1800" dirty="0">
                <a:latin typeface="Georgia" pitchFamily="18" charset="0"/>
              </a:rPr>
              <a:t>, ставшего классиком при жизни, не только не утратили научной актуальности, но и продолжают приносить практическую пользу руководителям всего мира. Лейтмотив всех работ </a:t>
            </a:r>
            <a:r>
              <a:rPr lang="ru-RU" sz="1800" dirty="0" err="1">
                <a:latin typeface="Georgia" pitchFamily="18" charset="0"/>
              </a:rPr>
              <a:t>Друкера</a:t>
            </a:r>
            <a:r>
              <a:rPr lang="ru-RU" sz="1800" dirty="0">
                <a:latin typeface="Georgia" pitchFamily="18" charset="0"/>
              </a:rPr>
              <a:t> – призыв фокусироваться на тех немногих вопросах, от которых действительно зависит успешность компании. Именно это обеспечивает эффективность бизнеса, менеджмента, принятия решений, инноваций. Масштабность и точность видения, глубина анализа и афористичный язык делают взгляды автора убедительными и увлекательными, а читательский труд – радостным и легким.</a:t>
            </a:r>
          </a:p>
          <a:p>
            <a:pPr indent="182563" algn="just"/>
            <a:endParaRPr lang="ru-RU" sz="1800" dirty="0">
              <a:latin typeface="Georgia" pitchFamily="18" charset="0"/>
            </a:endParaRPr>
          </a:p>
          <a:p>
            <a:r>
              <a:rPr lang="ru-RU" sz="1800" b="1" i="1" dirty="0">
                <a:solidFill>
                  <a:schemeClr val="tx2">
                    <a:lumMod val="75000"/>
                  </a:schemeClr>
                </a:solidFill>
                <a:latin typeface="Georgia" pitchFamily="18" charset="0"/>
              </a:rPr>
              <a:t>Место хранения: Читальный зал учебной литературы</a:t>
            </a:r>
          </a:p>
          <a:p>
            <a:endParaRPr lang="ru-RU" dirty="0"/>
          </a:p>
        </p:txBody>
      </p:sp>
      <p:pic>
        <p:nvPicPr>
          <p:cNvPr id="6"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6709" y="1124744"/>
            <a:ext cx="3440782" cy="4752528"/>
          </a:xfrm>
          <a:solidFill>
            <a:schemeClr val="bg1">
              <a:alpha val="80000"/>
            </a:schemeClr>
          </a:solidFill>
        </p:spPr>
      </p:pic>
    </p:spTree>
    <p:extLst>
      <p:ext uri="{BB962C8B-B14F-4D97-AF65-F5344CB8AC3E}">
        <p14:creationId xmlns:p14="http://schemas.microsoft.com/office/powerpoint/2010/main" val="2851802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1820</Words>
  <Application>Microsoft Office PowerPoint</Application>
  <PresentationFormat>Экран (4:3)</PresentationFormat>
  <Paragraphs>91</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Franklin Gothic Heavy</vt:lpstr>
      <vt:lpstr>Georgia</vt:lpstr>
      <vt:lpstr>Тема Office</vt:lpstr>
      <vt:lpstr>Новые поступления от издательства «Альпина Паблишер»</vt:lpstr>
      <vt:lpstr>М. Ильяхов, Л. Сарычева Пиши, сокращай. Как создавать сильный текст.</vt:lpstr>
      <vt:lpstr>Артем Богдашевский. Основы финансовой грамотности: Краткий курс.</vt:lpstr>
      <vt:lpstr>Стивен Кови. Жить, используя 7 навыков. Истории мужества и вдохновения.</vt:lpstr>
      <vt:lpstr>Владислав Дорофеев. Яндекс Воложа. История создания компании мечты.</vt:lpstr>
      <vt:lpstr>Питер Бернстайн. Фундаментальные идеи финансового мира. Эволюция.</vt:lpstr>
      <vt:lpstr>Алексей Слободянюк. Навигатор сделки. Практика стратегических продаж от А до... А.</vt:lpstr>
      <vt:lpstr>Дмитрий Ткаченко. Скрипты продаж. Готовые сценарии "холодных" звонков и личных встреч.</vt:lpstr>
      <vt:lpstr>Питер Друкер. Классические работы по менеджменту. </vt:lpstr>
      <vt:lpstr>Данила Демин. Корпоративная культура. 10 самых распространенных заблуждений. </vt:lpstr>
      <vt:lpstr>Саймон Вайн. Инвестиции и трейдинг. Формирование индивидуального подхода к принятию инвестиционных решений.</vt:lpstr>
      <vt:lpstr>Снежана Манько. Как навести порядок в финансах компании. Практическое руководство для малого и среднего бизнеса. </vt:lpstr>
      <vt:lpstr>Алексей Герасименко. Финансовый менеджмент - это просто. Базовый курс для руководителей и начинающих специалистов. </vt:lpstr>
      <vt:lpstr>Глен Арнольд. Великие инвесторы. </vt:lpstr>
      <vt:lpstr>Том Питерс, Роберт Уотерман-мл. В поисках совершенства. Уроки самых успешных компаний Америки. </vt:lpstr>
      <vt:lpstr>Олег Тиньков. Я такой как все.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Новые поступления от издательства Питер</dc:title>
  <dc:creator>Баруткина Евгения Викторовна</dc:creator>
  <cp:lastModifiedBy>Степанченко Алена Андреевна</cp:lastModifiedBy>
  <cp:revision>7</cp:revision>
  <dcterms:created xsi:type="dcterms:W3CDTF">2018-12-19T07:21:11Z</dcterms:created>
  <dcterms:modified xsi:type="dcterms:W3CDTF">2018-12-24T03:43:37Z</dcterms:modified>
</cp:coreProperties>
</file>