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Новые поступления от издательства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«Питер»</a:t>
            </a:r>
            <a:endParaRPr lang="ru-RU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517232"/>
            <a:ext cx="6400800" cy="841648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ДЕКАБРЬ 2018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Пол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Экман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Психология </a:t>
            </a:r>
            <a:r>
              <a:rPr lang="ru-RU" sz="2400" dirty="0" smtClean="0">
                <a:latin typeface="Georgia" pitchFamily="18" charset="0"/>
              </a:rPr>
              <a:t>лжи. Обмани </a:t>
            </a:r>
            <a:r>
              <a:rPr lang="ru-RU" sz="2400" dirty="0">
                <a:latin typeface="Georgia" pitchFamily="18" charset="0"/>
              </a:rPr>
              <a:t>меня, если </a:t>
            </a:r>
            <a:r>
              <a:rPr lang="ru-RU" sz="2400" dirty="0" smtClean="0">
                <a:latin typeface="Georgia" pitchFamily="18" charset="0"/>
              </a:rPr>
              <a:t>сможешь.</a:t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5090244"/>
          </a:xfrm>
        </p:spPr>
        <p:txBody>
          <a:bodyPr/>
          <a:lstStyle/>
          <a:p>
            <a:pPr indent="182563">
              <a:spcBef>
                <a:spcPts val="0"/>
              </a:spcBef>
            </a:pPr>
            <a:r>
              <a:rPr lang="ru-RU" sz="2000" dirty="0" smtClean="0">
                <a:latin typeface="Georgia" pitchFamily="18" charset="0"/>
              </a:rPr>
              <a:t>Книга </a:t>
            </a:r>
            <a:r>
              <a:rPr lang="ru-RU" sz="2000" dirty="0">
                <a:latin typeface="Georgia" pitchFamily="18" charset="0"/>
              </a:rPr>
              <a:t>адресована всем, кто заинтересован в разоблачении лжи: политикам и бизнесменам, врачам и юристам, психологам, педагогам, менеджерам, домохозяйкам, всем, кто не хочет становиться жертвой обмана и психологических манипуляций в профессиональной и личной жизни</a:t>
            </a:r>
            <a:r>
              <a:rPr lang="ru-RU" sz="2000" dirty="0" smtClean="0">
                <a:latin typeface="Georgia" pitchFamily="18" charset="0"/>
              </a:rPr>
              <a:t>.</a:t>
            </a:r>
          </a:p>
          <a:p>
            <a:pPr indent="182563">
              <a:spcBef>
                <a:spcPts val="0"/>
              </a:spcBef>
            </a:pPr>
            <a:endParaRPr lang="ru-RU" sz="2000" dirty="0" smtClean="0">
              <a:latin typeface="Georgia" pitchFamily="18" charset="0"/>
            </a:endParaRPr>
          </a:p>
          <a:p>
            <a:pPr indent="182563">
              <a:spcBef>
                <a:spcPts val="0"/>
              </a:spcBef>
            </a:pPr>
            <a:endParaRPr lang="ru-RU" sz="2000" dirty="0">
              <a:latin typeface="Georgia" pitchFamily="18" charset="0"/>
            </a:endParaRPr>
          </a:p>
          <a:p>
            <a:pPr indent="182563">
              <a:spcBef>
                <a:spcPts val="0"/>
              </a:spcBef>
            </a:pPr>
            <a:endParaRPr lang="ru-RU" sz="2000" dirty="0">
              <a:latin typeface="Georgia" pitchFamily="18" charset="0"/>
            </a:endParaRPr>
          </a:p>
          <a:p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Место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456384" cy="5108510"/>
          </a:xfrm>
        </p:spPr>
      </p:pic>
    </p:spTree>
    <p:extLst>
      <p:ext uri="{BB962C8B-B14F-4D97-AF65-F5344CB8AC3E}">
        <p14:creationId xmlns:p14="http://schemas.microsoft.com/office/powerpoint/2010/main" val="354718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Роберт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Чалдини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Психология влияния. </a:t>
            </a:r>
            <a:r>
              <a:rPr lang="ru-RU" sz="2400" dirty="0" smtClean="0">
                <a:latin typeface="Georgia" pitchFamily="18" charset="0"/>
              </a:rPr>
              <a:t>Убеждай</a:t>
            </a:r>
            <a:r>
              <a:rPr lang="ru-RU" sz="2400" dirty="0">
                <a:latin typeface="Georgia" pitchFamily="18" charset="0"/>
              </a:rPr>
              <a:t>. Воздействуй. Защищайся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62872" cy="4874220"/>
          </a:xfrm>
        </p:spPr>
        <p:txBody>
          <a:bodyPr/>
          <a:lstStyle/>
          <a:p>
            <a:pPr indent="182563" algn="just"/>
            <a:endParaRPr lang="ru-RU" dirty="0" smtClean="0">
              <a:latin typeface="Georgia" pitchFamily="18" charset="0"/>
            </a:endParaRPr>
          </a:p>
          <a:p>
            <a:pPr indent="182563" algn="just"/>
            <a:r>
              <a:rPr lang="ru-RU" sz="1800" dirty="0" smtClean="0">
                <a:latin typeface="Georgia" pitchFamily="18" charset="0"/>
              </a:rPr>
              <a:t>Книга </a:t>
            </a:r>
            <a:r>
              <a:rPr lang="ru-RU" sz="1800" dirty="0">
                <a:latin typeface="Georgia" pitchFamily="18" charset="0"/>
              </a:rPr>
              <a:t>Роберта </a:t>
            </a:r>
            <a:r>
              <a:rPr lang="ru-RU" sz="1800" dirty="0" err="1">
                <a:latin typeface="Georgia" pitchFamily="18" charset="0"/>
              </a:rPr>
              <a:t>Чалдини</a:t>
            </a:r>
            <a:r>
              <a:rPr lang="ru-RU" sz="1800" dirty="0">
                <a:latin typeface="Georgia" pitchFamily="18" charset="0"/>
              </a:rPr>
              <a:t>, признанного мастера влияния и убеждения, выдержала в США пять изданий, ее тираж давно уже превысил полтора миллиона экземпляров. Она адресована всем, кто работает с людьми: политикам и бизнесменам, врачам и юристам, психологам, педагогам, менеджерам, тем, кто по роду своей деятельности должен убеждать, воздействовать, оказывать влияние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indent="182563" algn="just"/>
            <a:endParaRPr lang="ru-RU" sz="1800" dirty="0">
              <a:latin typeface="Georgia" pitchFamily="18" charset="0"/>
            </a:endParaRPr>
          </a:p>
          <a:p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437206" cy="4825394"/>
          </a:xfrm>
        </p:spPr>
      </p:pic>
    </p:spTree>
    <p:extLst>
      <p:ext uri="{BB962C8B-B14F-4D97-AF65-F5344CB8AC3E}">
        <p14:creationId xmlns:p14="http://schemas.microsoft.com/office/powerpoint/2010/main" val="123608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Е.П.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Ильин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Психология делового </a:t>
            </a:r>
            <a:r>
              <a:rPr lang="ru-RU" sz="2400" dirty="0" smtClean="0">
                <a:latin typeface="Georgia" pitchFamily="18" charset="0"/>
              </a:rPr>
              <a:t>общения</a:t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18856" cy="494622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Georgia" pitchFamily="18" charset="0"/>
              </a:rPr>
              <a:t>В </a:t>
            </a:r>
            <a:r>
              <a:rPr lang="ru-RU" sz="1800" dirty="0">
                <a:latin typeface="Georgia" pitchFamily="18" charset="0"/>
              </a:rPr>
              <a:t>работе детально рассмотрены наиболее рациональные способы общения между людьми в служебной обстановке - непосредственные контакты и телефонные разговоры. Описаны особенности стилей руководства, производственных конфликтов, деловых бесед и совещаний. Издание предназначено для психологов, педагогов, социологов, бизнесменов, руководителей всех уровней, специалистов по межличностным отношениям, а также для студентов вузовских факультетов соответствующих профилей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endParaRPr lang="ru-RU" sz="1800" dirty="0">
              <a:latin typeface="Georgia" pitchFamily="18" charset="0"/>
            </a:endParaRPr>
          </a:p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зал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учебной литературы</a:t>
            </a:r>
          </a:p>
          <a:p>
            <a:endParaRPr lang="ru-RU" dirty="0"/>
          </a:p>
        </p:txBody>
      </p:sp>
      <p:pic>
        <p:nvPicPr>
          <p:cNvPr id="5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683138" cy="5040560"/>
          </a:xfrm>
        </p:spPr>
      </p:pic>
    </p:spTree>
    <p:extLst>
      <p:ext uri="{BB962C8B-B14F-4D97-AF65-F5344CB8AC3E}">
        <p14:creationId xmlns:p14="http://schemas.microsoft.com/office/powerpoint/2010/main" val="429404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1283742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Гречин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Е.Ю.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Создание  брендов.</a:t>
            </a:r>
            <a:r>
              <a:rPr lang="en-US" sz="2400" dirty="0">
                <a:latin typeface="Georgia" pitchFamily="18" charset="0"/>
              </a:rPr>
              <a:t> </a:t>
            </a:r>
            <a:r>
              <a:rPr lang="ru-RU" sz="2400" dirty="0">
                <a:latin typeface="Georgia" pitchFamily="18" charset="0"/>
              </a:rPr>
              <a:t>Развитие и применение идей </a:t>
            </a:r>
            <a:r>
              <a:rPr lang="ru-RU" sz="2400" dirty="0" err="1">
                <a:latin typeface="Georgia" pitchFamily="18" charset="0"/>
              </a:rPr>
              <a:t>Эла</a:t>
            </a:r>
            <a:r>
              <a:rPr lang="ru-RU" sz="2400" dirty="0">
                <a:latin typeface="Georgia" pitchFamily="18" charset="0"/>
              </a:rPr>
              <a:t> Райса на российском рекламном </a:t>
            </a:r>
            <a:r>
              <a:rPr lang="ru-RU" sz="2400" dirty="0" smtClean="0">
                <a:latin typeface="Georgia" pitchFamily="18" charset="0"/>
              </a:rPr>
              <a:t>рынке.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4762872" cy="4896544"/>
          </a:xfrm>
        </p:spPr>
        <p:txBody>
          <a:bodyPr>
            <a:normAutofit/>
          </a:bodyPr>
          <a:lstStyle/>
          <a:p>
            <a:pPr indent="182563" algn="just"/>
            <a:endParaRPr lang="ru-RU" dirty="0" smtClean="0">
              <a:latin typeface="Georgia" pitchFamily="18" charset="0"/>
            </a:endParaRPr>
          </a:p>
          <a:p>
            <a:pPr indent="182563" algn="just"/>
            <a:r>
              <a:rPr lang="ru-RU" sz="1600" dirty="0" smtClean="0">
                <a:latin typeface="Georgia" pitchFamily="18" charset="0"/>
              </a:rPr>
              <a:t>В </a:t>
            </a:r>
            <a:r>
              <a:rPr lang="ru-RU" sz="1600" dirty="0">
                <a:latin typeface="Georgia" pitchFamily="18" charset="0"/>
              </a:rPr>
              <a:t>книге дана краткая оценка состояния рекламной отрасли и ее возможностей в России в настоящее время. Также рассматриваются эффективные методы формирования потребительского отношения, то есть методы, в первую очередь, выращивания брендов, а не их сохранения.</a:t>
            </a:r>
          </a:p>
          <a:p>
            <a:pPr indent="182563" algn="just"/>
            <a:r>
              <a:rPr lang="ru-RU" sz="1600" dirty="0">
                <a:latin typeface="Georgia" pitchFamily="18" charset="0"/>
              </a:rPr>
              <a:t>Что такое маркетинговые коммуникации сегодня, за что платить рекламным агентствам, какой вид рекламы выбрать для своего продукта? Ответы на эти и другие вопросы подробно освещены в книге и иллюстрированы примерами из практики маркетинговых кампаний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pPr indent="182563" algn="just"/>
            <a:endParaRPr lang="ru-RU" dirty="0">
              <a:latin typeface="Georgia" pitchFamily="18" charset="0"/>
            </a:endParaRPr>
          </a:p>
          <a:p>
            <a:pPr indent="182563" algn="just"/>
            <a:endParaRPr lang="ru-RU" dirty="0">
              <a:latin typeface="Georgia" pitchFamily="18" charset="0"/>
            </a:endParaRP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388679" cy="4942203"/>
          </a:xfrm>
        </p:spPr>
      </p:pic>
    </p:spTree>
    <p:extLst>
      <p:ext uri="{BB962C8B-B14F-4D97-AF65-F5344CB8AC3E}">
        <p14:creationId xmlns:p14="http://schemas.microsoft.com/office/powerpoint/2010/main" val="176798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63272" cy="142775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От первых лиц ведущих интернет-компаний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Никита 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Андросов, Ирина Ворошилова, Владимир Долгов, Светлана </a:t>
            </a:r>
            <a:r>
              <a:rPr lang="ru-RU" sz="1400" i="1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Замарацкая</a:t>
            </a:r>
            <a:r>
              <a:rPr lang="ru-RU" sz="1400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Игорь Манн, Елена Носова, Роман Овчинников, Сергей Рыжиков, Сергей Сухов, Мария </a:t>
            </a:r>
            <a:r>
              <a:rPr lang="ru-RU" sz="1400" i="1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Черницкая</a:t>
            </a:r>
            <a:r>
              <a:rPr lang="ru-RU" sz="2800" i="1" dirty="0" smtClean="0">
                <a:latin typeface="Georgia" pitchFamily="18" charset="0"/>
              </a:rPr>
              <a:t/>
            </a:r>
            <a:br>
              <a:rPr lang="ru-RU" sz="2800" i="1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Интернет-маркетинг </a:t>
            </a:r>
            <a:r>
              <a:rPr lang="ru-RU" sz="2400" dirty="0">
                <a:latin typeface="Georgia" pitchFamily="18" charset="0"/>
              </a:rPr>
              <a:t>на 100</a:t>
            </a:r>
            <a:r>
              <a:rPr lang="ru-RU" sz="2400" dirty="0" smtClean="0">
                <a:latin typeface="Georgia" pitchFamily="18" charset="0"/>
              </a:rPr>
              <a:t>%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4690864" cy="4752528"/>
          </a:xfrm>
        </p:spPr>
        <p:txBody>
          <a:bodyPr>
            <a:normAutofit fontScale="92500" lnSpcReduction="10000"/>
          </a:bodyPr>
          <a:lstStyle/>
          <a:p>
            <a:pPr indent="182563" algn="just">
              <a:spcBef>
                <a:spcPts val="0"/>
              </a:spcBef>
            </a:pPr>
            <a:r>
              <a:rPr lang="ru-RU" sz="1700" dirty="0">
                <a:latin typeface="Georgia" pitchFamily="18" charset="0"/>
              </a:rPr>
              <a:t>Первая отечественная работа, раскрывающая все основные аспекты присутствия компании в Интернете. Из нее вы узнаете, </a:t>
            </a:r>
            <a:r>
              <a:rPr lang="ru-RU" sz="1700" dirty="0" smtClean="0">
                <a:latin typeface="Georgia" pitchFamily="18" charset="0"/>
              </a:rPr>
              <a:t>как: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создать </a:t>
            </a:r>
            <a:r>
              <a:rPr lang="ru-RU" sz="1700" dirty="0">
                <a:latin typeface="Georgia" pitchFamily="18" charset="0"/>
              </a:rPr>
              <a:t>сайт, наилучшим образом поддерживающий работу с </a:t>
            </a:r>
            <a:r>
              <a:rPr lang="ru-RU" sz="1700" dirty="0" smtClean="0">
                <a:latin typeface="Georgia" pitchFamily="18" charset="0"/>
              </a:rPr>
              <a:t>клиентами;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вести </a:t>
            </a:r>
            <a:r>
              <a:rPr lang="ru-RU" sz="1700" dirty="0">
                <a:latin typeface="Georgia" pitchFamily="18" charset="0"/>
              </a:rPr>
              <a:t>рекламные и PR-кампании в </a:t>
            </a:r>
            <a:r>
              <a:rPr lang="ru-RU" sz="1700" dirty="0" smtClean="0">
                <a:latin typeface="Georgia" pitchFamily="18" charset="0"/>
              </a:rPr>
              <a:t>Интернете;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обеспечить </a:t>
            </a:r>
            <a:r>
              <a:rPr lang="ru-RU" sz="1700" dirty="0">
                <a:latin typeface="Georgia" pitchFamily="18" charset="0"/>
              </a:rPr>
              <a:t>продвижение вашего проекта в социальных </a:t>
            </a:r>
            <a:r>
              <a:rPr lang="ru-RU" sz="1700" dirty="0" smtClean="0">
                <a:latin typeface="Georgia" pitchFamily="18" charset="0"/>
              </a:rPr>
              <a:t>сетях;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повысить </a:t>
            </a:r>
            <a:r>
              <a:rPr lang="ru-RU" sz="1700" dirty="0">
                <a:latin typeface="Georgia" pitchFamily="18" charset="0"/>
              </a:rPr>
              <a:t>рейтинг сайта в поисковых </a:t>
            </a:r>
            <a:r>
              <a:rPr lang="ru-RU" sz="1700" dirty="0" smtClean="0">
                <a:latin typeface="Georgia" pitchFamily="18" charset="0"/>
              </a:rPr>
              <a:t>системах;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использовать Интернет </a:t>
            </a:r>
            <a:r>
              <a:rPr lang="ru-RU" sz="1700" dirty="0">
                <a:latin typeface="Georgia" pitchFamily="18" charset="0"/>
              </a:rPr>
              <a:t>для персонального </a:t>
            </a:r>
            <a:r>
              <a:rPr lang="ru-RU" sz="1700" dirty="0" smtClean="0">
                <a:latin typeface="Georgia" pitchFamily="18" charset="0"/>
              </a:rPr>
              <a:t>маркетинга;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1700" dirty="0" smtClean="0">
                <a:latin typeface="Georgia" pitchFamily="18" charset="0"/>
              </a:rPr>
              <a:t>сформировать </a:t>
            </a:r>
            <a:r>
              <a:rPr lang="ru-RU" sz="1700" dirty="0">
                <a:latin typeface="Georgia" pitchFamily="18" charset="0"/>
              </a:rPr>
              <a:t>виртуальный офис, обеспечивающий специалиста по маркетингу всем необходимым инструментарием.</a:t>
            </a:r>
          </a:p>
          <a:p>
            <a:pPr indent="182563" algn="just">
              <a:spcBef>
                <a:spcPts val="0"/>
              </a:spcBef>
            </a:pPr>
            <a:endParaRPr lang="ru-RU" sz="1600" dirty="0">
              <a:latin typeface="Georgia" pitchFamily="18" charset="0"/>
            </a:endParaRP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404195" cy="4824536"/>
          </a:xfrm>
        </p:spPr>
      </p:pic>
    </p:spTree>
    <p:extLst>
      <p:ext uri="{BB962C8B-B14F-4D97-AF65-F5344CB8AC3E}">
        <p14:creationId xmlns:p14="http://schemas.microsoft.com/office/powerpoint/2010/main" val="261589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Константин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Бакшт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Охота за головами: набор кадров, конкурс, кадровый </a:t>
            </a:r>
            <a:r>
              <a:rPr lang="ru-RU" sz="2400" dirty="0" err="1" smtClean="0">
                <a:latin typeface="Georgia" pitchFamily="18" charset="0"/>
              </a:rPr>
              <a:t>ассессмент</a:t>
            </a:r>
            <a:r>
              <a:rPr lang="ru-RU" sz="2400" dirty="0" smtClean="0">
                <a:latin typeface="Georgia" pitchFamily="18" charset="0"/>
              </a:rPr>
              <a:t>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62872" cy="5018236"/>
          </a:xfrm>
        </p:spPr>
        <p:txBody>
          <a:bodyPr>
            <a:normAutofit lnSpcReduction="10000"/>
          </a:bodyPr>
          <a:lstStyle/>
          <a:p>
            <a:pPr indent="182563" algn="just"/>
            <a:endParaRPr lang="ru-RU" sz="1600" dirty="0" smtClean="0">
              <a:latin typeface="Georgia" pitchFamily="18" charset="0"/>
            </a:endParaRPr>
          </a:p>
          <a:p>
            <a:pPr indent="182563" algn="just"/>
            <a:r>
              <a:rPr lang="ru-RU" sz="1800" dirty="0" smtClean="0">
                <a:latin typeface="Georgia" pitchFamily="18" charset="0"/>
              </a:rPr>
              <a:t>Книга </a:t>
            </a:r>
            <a:r>
              <a:rPr lang="ru-RU" sz="1800" dirty="0">
                <a:latin typeface="Georgia" pitchFamily="18" charset="0"/>
              </a:rPr>
              <a:t>представляет конкретные причины, почему не работают традиционные методы, и уникальную технологию набора персонала как с открытого рынка, так и с </a:t>
            </a:r>
            <a:r>
              <a:rPr lang="ru-RU" sz="1800" dirty="0" smtClean="0">
                <a:latin typeface="Georgia" pitchFamily="18" charset="0"/>
              </a:rPr>
              <a:t>внутреннего. Предлагается </a:t>
            </a:r>
            <a:r>
              <a:rPr lang="ru-RU" sz="1800" dirty="0">
                <a:latin typeface="Georgia" pitchFamily="18" charset="0"/>
              </a:rPr>
              <a:t>и альтернативный вариант – вербовка, необходимая, когда Вы уже присмотрели интересующего сотрудника и Ваша цель – пригласить на работу в Компанию именно его. Благодаря внедрению в Ваш бизнес предложенной системы набор кадров станет для Вас не проблемой, а конкурентным преимуществом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indent="182563" algn="just"/>
            <a:endParaRPr lang="ru-RU" sz="1600" dirty="0" smtClean="0">
              <a:latin typeface="Georgia" pitchFamily="18" charset="0"/>
            </a:endParaRPr>
          </a:p>
          <a:p>
            <a:pPr indent="182563" algn="just"/>
            <a:endParaRPr lang="ru-RU" sz="1600" dirty="0">
              <a:latin typeface="Georgia" pitchFamily="18" charset="0"/>
            </a:endParaRP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354185" cy="4824536"/>
          </a:xfrm>
        </p:spPr>
      </p:pic>
    </p:spTree>
    <p:extLst>
      <p:ext uri="{BB962C8B-B14F-4D97-AF65-F5344CB8AC3E}">
        <p14:creationId xmlns:p14="http://schemas.microsoft.com/office/powerpoint/2010/main" val="307351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Тимур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Асланов</a:t>
            </a:r>
            <a:r>
              <a:rPr lang="ru-RU" sz="2800" dirty="0">
                <a:latin typeface="Georgia" pitchFamily="18" charset="0"/>
              </a:rPr>
              <a:t/>
            </a:r>
            <a:br>
              <a:rPr lang="ru-RU" sz="2800" dirty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Копирайтинг. Простые </a:t>
            </a:r>
            <a:r>
              <a:rPr lang="ru-RU" sz="2800" dirty="0">
                <a:latin typeface="Georgia" pitchFamily="18" charset="0"/>
              </a:rPr>
              <a:t>рецепты продающих </a:t>
            </a:r>
            <a:r>
              <a:rPr lang="ru-RU" sz="2800" dirty="0" smtClean="0">
                <a:latin typeface="Georgia" pitchFamily="18" charset="0"/>
              </a:rPr>
              <a:t>текстов.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06888" cy="4946228"/>
          </a:xfrm>
        </p:spPr>
        <p:txBody>
          <a:bodyPr>
            <a:normAutofit lnSpcReduction="10000"/>
          </a:bodyPr>
          <a:lstStyle/>
          <a:p>
            <a:pPr indent="182563" algn="just">
              <a:spcBef>
                <a:spcPts val="0"/>
              </a:spcBef>
            </a:pPr>
            <a:endParaRPr lang="ru-RU" sz="1600" dirty="0" smtClean="0">
              <a:latin typeface="Georgia" pitchFamily="18" charset="0"/>
            </a:endParaRPr>
          </a:p>
          <a:p>
            <a:pPr indent="182563" algn="just">
              <a:spcBef>
                <a:spcPts val="0"/>
              </a:spcBef>
            </a:pPr>
            <a:r>
              <a:rPr lang="ru-RU" sz="1600" dirty="0" smtClean="0">
                <a:latin typeface="Georgia" pitchFamily="18" charset="0"/>
              </a:rPr>
              <a:t>Автор </a:t>
            </a:r>
            <a:r>
              <a:rPr lang="ru-RU" sz="1600" dirty="0">
                <a:latin typeface="Georgia" pitchFamily="18" charset="0"/>
              </a:rPr>
              <a:t>подробно рассматривает структуру основных текстов, разбирает типичные ошибки составителей, дает основные правила написания эффективных документов. Также вы найдете уникальный набор приемов, которые при необходимости помогут усилить эффект, а значит и существенно улучшить результаты работы, увеличить продажи, повысить конверсию.</a:t>
            </a:r>
          </a:p>
          <a:p>
            <a:pPr indent="182563" algn="just">
              <a:spcBef>
                <a:spcPts val="0"/>
              </a:spcBef>
            </a:pPr>
            <a:r>
              <a:rPr lang="ru-RU" sz="1600" dirty="0">
                <a:latin typeface="Georgia" pitchFamily="18" charset="0"/>
              </a:rPr>
              <a:t>Четыре новые главы, включенные во второе издание, научат вас писать адресно, убедительно, без воды, четко излагая факты и используя цифры. Ведь лишь единицы умеют писать результативно-так, чтобы, прочитав ваше сообщение, адресат совершил необходимое вам действие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pPr indent="182563" algn="just">
              <a:spcBef>
                <a:spcPts val="0"/>
              </a:spcBef>
            </a:pPr>
            <a:endParaRPr lang="ru-RU" sz="1600" dirty="0">
              <a:latin typeface="Georgia" pitchFamily="18" charset="0"/>
            </a:endParaRPr>
          </a:p>
          <a:p>
            <a:pPr indent="182563" algn="just">
              <a:spcBef>
                <a:spcPts val="0"/>
              </a:spcBef>
            </a:pPr>
            <a:endParaRPr lang="ru-RU" sz="1600" dirty="0">
              <a:latin typeface="Georgia" pitchFamily="18" charset="0"/>
            </a:endParaRPr>
          </a:p>
          <a:p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56792"/>
            <a:ext cx="3324149" cy="4824536"/>
          </a:xfrm>
        </p:spPr>
      </p:pic>
    </p:spTree>
    <p:extLst>
      <p:ext uri="{BB962C8B-B14F-4D97-AF65-F5344CB8AC3E}">
        <p14:creationId xmlns:p14="http://schemas.microsoft.com/office/powerpoint/2010/main" val="302143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Егор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Падалкин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Как купить или продать </a:t>
            </a:r>
            <a:r>
              <a:rPr lang="ru-RU" sz="2400" dirty="0" smtClean="0">
                <a:latin typeface="Georgia" pitchFamily="18" charset="0"/>
              </a:rPr>
              <a:t>бизнес. Пособие </a:t>
            </a:r>
            <a:r>
              <a:rPr lang="ru-RU" sz="2400" dirty="0">
                <a:latin typeface="Georgia" pitchFamily="18" charset="0"/>
              </a:rPr>
              <a:t>для бизнесмена.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90864" cy="5018236"/>
          </a:xfrm>
        </p:spPr>
        <p:txBody>
          <a:bodyPr>
            <a:normAutofit fontScale="92500" lnSpcReduction="20000"/>
          </a:bodyPr>
          <a:lstStyle/>
          <a:p>
            <a:pPr indent="182563" algn="just">
              <a:spcBef>
                <a:spcPts val="0"/>
              </a:spcBef>
            </a:pPr>
            <a:endParaRPr lang="ru-RU" dirty="0" smtClean="0">
              <a:latin typeface="Georgia" pitchFamily="18" charset="0"/>
            </a:endParaRPr>
          </a:p>
          <a:p>
            <a:pPr indent="182563" algn="just">
              <a:spcBef>
                <a:spcPts val="0"/>
              </a:spcBef>
            </a:pPr>
            <a:r>
              <a:rPr lang="ru-RU" sz="2000" dirty="0" smtClean="0">
                <a:latin typeface="Georgia" pitchFamily="18" charset="0"/>
              </a:rPr>
              <a:t>Хотите </a:t>
            </a:r>
            <a:r>
              <a:rPr lang="ru-RU" sz="2000" dirty="0">
                <a:latin typeface="Georgia" pitchFamily="18" charset="0"/>
              </a:rPr>
              <a:t>узнать, как продать или купить бизнес самостоятельно и не платить никому комиссию? Почему продавцы продают прибыльный бизнес и доходную недвижимость?</a:t>
            </a:r>
          </a:p>
          <a:p>
            <a:pPr indent="182563" algn="just">
              <a:spcBef>
                <a:spcPts val="0"/>
              </a:spcBef>
            </a:pPr>
            <a:r>
              <a:rPr lang="ru-RU" sz="2000" dirty="0">
                <a:latin typeface="Georgia" pitchFamily="18" charset="0"/>
              </a:rPr>
              <a:t>Реально ли купить что-то действительно прибыльное, статусное, безопасное и стабильно приносящее доход? </a:t>
            </a:r>
          </a:p>
          <a:p>
            <a:pPr indent="182563" algn="just">
              <a:spcBef>
                <a:spcPts val="0"/>
              </a:spcBef>
            </a:pPr>
            <a:r>
              <a:rPr lang="ru-RU" sz="2000" dirty="0">
                <a:latin typeface="Georgia" pitchFamily="18" charset="0"/>
              </a:rPr>
              <a:t>В этой книге - секретная информация из реальной практики лидера рынка брокерских услуг, которая поможет вам стать </a:t>
            </a:r>
            <a:r>
              <a:rPr lang="ru-RU" sz="2000" dirty="0" smtClean="0">
                <a:latin typeface="Georgia" pitchFamily="18" charset="0"/>
              </a:rPr>
              <a:t>богаче.</a:t>
            </a:r>
          </a:p>
          <a:p>
            <a:pPr indent="182563" algn="just">
              <a:spcBef>
                <a:spcPts val="0"/>
              </a:spcBef>
            </a:pPr>
            <a:endParaRPr lang="ru-RU" sz="2000" dirty="0">
              <a:latin typeface="Georgia" pitchFamily="18" charset="0"/>
            </a:endParaRPr>
          </a:p>
          <a:p>
            <a:pPr indent="182563" algn="just">
              <a:spcBef>
                <a:spcPts val="0"/>
              </a:spcBef>
            </a:pPr>
            <a:endParaRPr lang="ru-RU" sz="2000" dirty="0" smtClean="0">
              <a:latin typeface="Georgia" pitchFamily="18" charset="0"/>
            </a:endParaRPr>
          </a:p>
          <a:p>
            <a:pPr indent="182563" algn="just">
              <a:spcBef>
                <a:spcPts val="0"/>
              </a:spcBef>
            </a:pPr>
            <a:endParaRPr lang="ru-RU" sz="2000" dirty="0">
              <a:latin typeface="Georgia" pitchFamily="18" charset="0"/>
            </a:endParaRPr>
          </a:p>
          <a:p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380473" cy="4896544"/>
          </a:xfrm>
        </p:spPr>
      </p:pic>
    </p:spTree>
    <p:extLst>
      <p:ext uri="{BB962C8B-B14F-4D97-AF65-F5344CB8AC3E}">
        <p14:creationId xmlns:p14="http://schemas.microsoft.com/office/powerpoint/2010/main" val="12065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Дмитрий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Кот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Продающие </a:t>
            </a:r>
            <a:r>
              <a:rPr lang="ru-RU" sz="2400" dirty="0" smtClean="0">
                <a:latin typeface="Georgia" pitchFamily="18" charset="0"/>
              </a:rPr>
              <a:t>тексты. Модель </a:t>
            </a:r>
            <a:r>
              <a:rPr lang="ru-RU" sz="2400" dirty="0">
                <a:latin typeface="Georgia" pitchFamily="18" charset="0"/>
              </a:rPr>
              <a:t>для сборки. Копирайтинг для всех.</a:t>
            </a:r>
            <a:endParaRPr lang="ru-RU" sz="2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690864" cy="5018236"/>
          </a:xfrm>
        </p:spPr>
        <p:txBody>
          <a:bodyPr>
            <a:normAutofit lnSpcReduction="10000"/>
          </a:bodyPr>
          <a:lstStyle/>
          <a:p>
            <a:pPr indent="182563" algn="just"/>
            <a:endParaRPr lang="ru-RU" dirty="0" smtClean="0">
              <a:latin typeface="Georgia" pitchFamily="18" charset="0"/>
            </a:endParaRPr>
          </a:p>
          <a:p>
            <a:pPr indent="182563" algn="just"/>
            <a:r>
              <a:rPr lang="ru-RU" sz="1800" dirty="0" smtClean="0">
                <a:latin typeface="Georgia" pitchFamily="18" charset="0"/>
              </a:rPr>
              <a:t>Книга </a:t>
            </a:r>
            <a:r>
              <a:rPr lang="ru-RU" sz="1800" dirty="0">
                <a:latin typeface="Georgia" pitchFamily="18" charset="0"/>
              </a:rPr>
              <a:t>для всех, кто пишет продающие тексты.</a:t>
            </a:r>
          </a:p>
          <a:p>
            <a:pPr indent="182563" algn="just"/>
            <a:r>
              <a:rPr lang="ru-RU" sz="1800" dirty="0">
                <a:latin typeface="Georgia" pitchFamily="18" charset="0"/>
              </a:rPr>
              <a:t>Чем она отличается от десятка других книг по копирайтингу? Она дополняет их. Помогает систематизировать приемы и подходы: - предлагает систему - вы понимаете, из каких блоков состоит текст и роль каждого из них; - содержит готовые к внедрению формулы и шаблоны - бери и делай; - раскрывает секреты, повышающие эффективность текстов; - допускает вариативность поведения - на каждый блок текста даются </a:t>
            </a:r>
            <a:r>
              <a:rPr lang="ru-RU" sz="1800" dirty="0" smtClean="0">
                <a:latin typeface="Georgia" pitchFamily="18" charset="0"/>
              </a:rPr>
              <a:t>несколько </a:t>
            </a:r>
            <a:r>
              <a:rPr lang="ru-RU" sz="1800" dirty="0">
                <a:latin typeface="Georgia" pitchFamily="18" charset="0"/>
              </a:rPr>
              <a:t>ф</a:t>
            </a:r>
            <a:r>
              <a:rPr lang="ru-RU" sz="1800" dirty="0" smtClean="0">
                <a:latin typeface="Georgia" pitchFamily="18" charset="0"/>
              </a:rPr>
              <a:t>ормул</a:t>
            </a:r>
            <a:r>
              <a:rPr lang="ru-RU" sz="1800" dirty="0">
                <a:latin typeface="Georgia" pitchFamily="18" charset="0"/>
              </a:rPr>
              <a:t>.</a:t>
            </a:r>
          </a:p>
          <a:p>
            <a:pPr indent="182563" algn="just"/>
            <a:endParaRPr lang="ru-RU" sz="1800" dirty="0">
              <a:latin typeface="Georgia" pitchFamily="18" charset="0"/>
            </a:endParaRPr>
          </a:p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7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3246120" cy="4752528"/>
          </a:xfrm>
        </p:spPr>
      </p:pic>
    </p:spTree>
    <p:extLst>
      <p:ext uri="{BB962C8B-B14F-4D97-AF65-F5344CB8AC3E}">
        <p14:creationId xmlns:p14="http://schemas.microsoft.com/office/powerpoint/2010/main" val="165548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Александр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Зайцев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 err="1">
                <a:latin typeface="Georgia" pitchFamily="18" charset="0"/>
              </a:rPr>
              <a:t>Energy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 smtClean="0">
                <a:latin typeface="Georgia" pitchFamily="18" charset="0"/>
              </a:rPr>
              <a:t>management</a:t>
            </a:r>
            <a:r>
              <a:rPr lang="ru-RU" sz="2400" dirty="0" smtClean="0">
                <a:latin typeface="Georgia" pitchFamily="18" charset="0"/>
              </a:rPr>
              <a:t>. Личная </a:t>
            </a:r>
            <a:r>
              <a:rPr lang="ru-RU" sz="2400" dirty="0">
                <a:latin typeface="Georgia" pitchFamily="18" charset="0"/>
              </a:rPr>
              <a:t>эффективность на 100</a:t>
            </a:r>
            <a:r>
              <a:rPr lang="ru-RU" sz="2400" dirty="0" smtClean="0">
                <a:latin typeface="Georgia" pitchFamily="18" charset="0"/>
              </a:rPr>
              <a:t>%.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474840" cy="4946228"/>
          </a:xfrm>
        </p:spPr>
        <p:txBody>
          <a:bodyPr>
            <a:normAutofit lnSpcReduction="10000"/>
          </a:bodyPr>
          <a:lstStyle/>
          <a:p>
            <a:pPr indent="182563" algn="just"/>
            <a:endParaRPr lang="ru-RU" sz="1800" dirty="0" smtClean="0">
              <a:latin typeface="Georgia" pitchFamily="18" charset="0"/>
            </a:endParaRPr>
          </a:p>
          <a:p>
            <a:pPr indent="182563" algn="just"/>
            <a:r>
              <a:rPr lang="ru-RU" sz="1800" dirty="0" smtClean="0">
                <a:latin typeface="Georgia" pitchFamily="18" charset="0"/>
              </a:rPr>
              <a:t>Система </a:t>
            </a:r>
            <a:r>
              <a:rPr lang="ru-RU" sz="1800" dirty="0">
                <a:latin typeface="Georgia" pitchFamily="18" charset="0"/>
              </a:rPr>
              <a:t>ENERGY MANAGEMENT позволяет всегда находиться в энергетическом балансе, то есть в состоянии оптимального напряжения, в котором человек наиболее эффективен.</a:t>
            </a:r>
          </a:p>
          <a:p>
            <a:pPr indent="182563" algn="just"/>
            <a:r>
              <a:rPr lang="ru-RU" sz="1800" dirty="0">
                <a:latin typeface="Georgia" pitchFamily="18" charset="0"/>
              </a:rPr>
              <a:t>Лаконично и легко, с конкретными кейсами, в книге описаны теоретическая основа системы и возможности ее прикладного применения, которые могут быть </a:t>
            </a:r>
            <a:r>
              <a:rPr lang="ru-RU" sz="1800" dirty="0" smtClean="0">
                <a:latin typeface="Georgia" pitchFamily="18" charset="0"/>
              </a:rPr>
              <a:t>сразу </a:t>
            </a:r>
            <a:r>
              <a:rPr lang="ru-RU" sz="1800" dirty="0">
                <a:latin typeface="Georgia" pitchFamily="18" charset="0"/>
              </a:rPr>
              <a:t>опробованы и использованы читателем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indent="182563" algn="just"/>
            <a:endParaRPr lang="ru-RU" sz="1800" dirty="0">
              <a:latin typeface="Georgia" pitchFamily="18" charset="0"/>
            </a:endParaRPr>
          </a:p>
          <a:p>
            <a:pPr indent="182563" algn="just"/>
            <a:endParaRPr lang="ru-RU" sz="1800" dirty="0">
              <a:latin typeface="Georgia" pitchFamily="18" charset="0"/>
            </a:endParaRPr>
          </a:p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556284" cy="4743485"/>
          </a:xfrm>
        </p:spPr>
      </p:pic>
    </p:spTree>
    <p:extLst>
      <p:ext uri="{BB962C8B-B14F-4D97-AF65-F5344CB8AC3E}">
        <p14:creationId xmlns:p14="http://schemas.microsoft.com/office/powerpoint/2010/main" val="359730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Джек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Траут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Эл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Райс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>Маркетинговые </a:t>
            </a:r>
            <a:r>
              <a:rPr lang="ru-RU" sz="2400" dirty="0" smtClean="0">
                <a:latin typeface="Georgia" pitchFamily="18" charset="0"/>
              </a:rPr>
              <a:t>войны.</a:t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4176464" cy="5040560"/>
          </a:xfrm>
        </p:spPr>
        <p:txBody>
          <a:bodyPr>
            <a:normAutofit lnSpcReduction="10000"/>
          </a:bodyPr>
          <a:lstStyle/>
          <a:p>
            <a:pPr indent="182563" algn="just"/>
            <a:r>
              <a:rPr lang="ru-RU" sz="1800" dirty="0" smtClean="0">
                <a:latin typeface="Georgia" pitchFamily="18" charset="0"/>
              </a:rPr>
              <a:t>"</a:t>
            </a:r>
            <a:r>
              <a:rPr lang="ru-RU" sz="1800" dirty="0">
                <a:latin typeface="Georgia" pitchFamily="18" charset="0"/>
              </a:rPr>
              <a:t>Маркетинговые войны" - классический труд по маркетингу, мировой бестселлер, за последние 30 лет выдержавший множество переизданий во многих странах мира. Впервые изданная в 1986 году, книга стала настольной для сотен тысяч профессионалов во всем мире. Сегодня невозможно найти специалиста по маркетингу, руководителя компании или менеджера, который не проштудировал бы ее. Как не найти и серьезной работы по маркетингу, авторы которой не ссылались бы на "Маркетинговые войны".</a:t>
            </a:r>
          </a:p>
          <a:p>
            <a:pPr indent="182563" algn="just"/>
            <a:endParaRPr lang="ru-RU" sz="1800" dirty="0">
              <a:latin typeface="Georgia" pitchFamily="18" charset="0"/>
            </a:endParaRPr>
          </a:p>
          <a:p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Место хранения: Читальный зал учебной литературы</a:t>
            </a:r>
          </a:p>
          <a:p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4035829" cy="4680520"/>
          </a:xfrm>
        </p:spPr>
      </p:pic>
    </p:spTree>
    <p:extLst>
      <p:ext uri="{BB962C8B-B14F-4D97-AF65-F5344CB8AC3E}">
        <p14:creationId xmlns:p14="http://schemas.microsoft.com/office/powerpoint/2010/main" val="2851802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831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Новые поступления от издательства «Питер»</vt:lpstr>
      <vt:lpstr>Гречин Е.Ю. Создание  брендов. Развитие и применение идей Эла Райса на российском рекламном рынке.</vt:lpstr>
      <vt:lpstr>От первых лиц ведущих интернет-компаний  Никита Андросов, Ирина Ворошилова, Владимир Долгов, Светлана Замарацкая, Игорь Манн, Елена Носова, Роман Овчинников, Сергей Рыжиков, Сергей Сухов, Мария Черницкая Интернет-маркетинг на 100%</vt:lpstr>
      <vt:lpstr>Константин Бакшт Охота за головами: набор кадров, конкурс, кадровый ассессмент.</vt:lpstr>
      <vt:lpstr>Тимур Асланов Копирайтинг. Простые рецепты продающих текстов.</vt:lpstr>
      <vt:lpstr>Егор Падалкин Как купить или продать бизнес. Пособие для бизнесмена.</vt:lpstr>
      <vt:lpstr>Дмитрий Кот Продающие тексты. Модель для сборки. Копирайтинг для всех.</vt:lpstr>
      <vt:lpstr>Александр Зайцев Energy management. Личная эффективность на 100%. </vt:lpstr>
      <vt:lpstr>Джек Траут Эл Райс Маркетинговые войны. </vt:lpstr>
      <vt:lpstr>Пол Экман Психология лжи. Обмани меня, если сможешь. </vt:lpstr>
      <vt:lpstr>Роберт Чалдини Психология влияния. Убеждай. Воздействуй. Защищайся.</vt:lpstr>
      <vt:lpstr>Е.П. Ильин Психология делового общения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поступления от издательства Питер</dc:title>
  <dc:creator>Баруткина Евгения Викторовна</dc:creator>
  <cp:lastModifiedBy>Баруткина Евгения Викторовна</cp:lastModifiedBy>
  <cp:revision>4</cp:revision>
  <dcterms:created xsi:type="dcterms:W3CDTF">2018-12-19T07:21:11Z</dcterms:created>
  <dcterms:modified xsi:type="dcterms:W3CDTF">2018-12-19T07:52:17Z</dcterms:modified>
</cp:coreProperties>
</file>