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4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62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76447" y="3429000"/>
            <a:ext cx="8867553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Новые поступления </a:t>
            </a:r>
            <a:r>
              <a:rPr lang="ru-RU" sz="6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на абонементе </a:t>
            </a:r>
            <a:r>
              <a:rPr lang="ru-RU" sz="6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художественной литературы</a:t>
            </a:r>
            <a:endParaRPr lang="ru-RU" sz="6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eorgia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898083" y="6287069"/>
            <a:ext cx="5150224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eorgia" pitchFamily="18" charset="0"/>
              </a:rPr>
              <a:t>Осень 2018</a:t>
            </a:r>
            <a:endParaRPr lang="ru-RU" sz="4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4" y="237535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 Дэниел Киз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</a:rPr>
              <a:t>Прикосновение»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691" y="1421588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Барни и Карен были счастливы, пока не стали жертвами радиоактивного заражения. Одно </a:t>
            </a:r>
            <a:r>
              <a:rPr lang="ru-RU" sz="1600" i="1" dirty="0"/>
              <a:t>Прикосновение</a:t>
            </a:r>
            <a:r>
              <a:rPr lang="ru-RU" sz="1600" dirty="0"/>
              <a:t> - и смертоносная зараза проникла в их дом и во все остальные дома, куда они заходили. </a:t>
            </a:r>
            <a:br>
              <a:rPr lang="ru-RU" sz="1600" dirty="0"/>
            </a:br>
            <a:r>
              <a:rPr lang="ru-RU" sz="1600" dirty="0"/>
              <a:t>Они стали изгоями в своем городе, в семьях своих близких и соседей. </a:t>
            </a:r>
            <a:br>
              <a:rPr lang="ru-RU" sz="1600" dirty="0"/>
            </a:br>
            <a:r>
              <a:rPr lang="ru-RU" sz="1600" dirty="0"/>
              <a:t>И самое страшное - именно сейчас, когда их жизнь на волоске, Карен после многих неудачных попыток наконец смогла забеременеть. Барни понимает - радиация не оставила им шанса на счастливую жизнь. Но Карен верит, что ее любовь к народившемуся ребенку сотворит чудо.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Georgia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04037" y="6072808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художественной литературы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/>
          <a:stretch/>
        </p:blipFill>
        <p:spPr>
          <a:xfrm>
            <a:off x="5114259" y="1424762"/>
            <a:ext cx="2970011" cy="471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3616" y="1254642"/>
            <a:ext cx="3664226" cy="5454272"/>
          </a:xfrm>
          <a:solidFill>
            <a:srgbClr val="FAFAFA">
              <a:alpha val="80000"/>
            </a:srgbClr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Важнейшие </a:t>
            </a:r>
            <a:r>
              <a:rPr lang="ru-RU" sz="1600" dirty="0"/>
              <a:t>вехи биографии Достоевского представлены дочерью писателя по семейным преданиям, рассказам матери, материалам домашнего архива; облик отца воссоздан по личным воспоминаниям</a:t>
            </a:r>
            <a:r>
              <a:rPr lang="ru-RU" sz="1600" dirty="0" smtClean="0"/>
              <a:t>. Изданию </a:t>
            </a:r>
            <a:r>
              <a:rPr lang="ru-RU" sz="1600" dirty="0"/>
              <a:t>предпослан биографический очерк о Л. Ф. Достоевской, написанный доктором филологических наук Б. Н. Тихомировым. Им же составлены </a:t>
            </a:r>
            <a:r>
              <a:rPr lang="ru-RU" sz="1600" dirty="0" smtClean="0"/>
              <a:t>примечания о </a:t>
            </a:r>
            <a:r>
              <a:rPr lang="ru-RU" sz="1600" dirty="0"/>
              <a:t>жизни и творчестве </a:t>
            </a:r>
            <a:r>
              <a:rPr lang="ru-RU" sz="1600" dirty="0" smtClean="0"/>
              <a:t>Достоевского, проанализирован </a:t>
            </a:r>
            <a:r>
              <a:rPr lang="ru-RU" sz="1600" dirty="0"/>
              <a:t>характер работы дочери писателя с биографическим </a:t>
            </a:r>
            <a:r>
              <a:rPr lang="ru-RU" sz="1600" dirty="0" smtClean="0"/>
              <a:t>материалом </a:t>
            </a:r>
            <a:r>
              <a:rPr lang="ru-RU" sz="1600" dirty="0"/>
              <a:t>и дан </a:t>
            </a:r>
            <a:r>
              <a:rPr lang="ru-RU" sz="1600" dirty="0" smtClean="0"/>
              <a:t>историко-литературный </a:t>
            </a:r>
            <a:r>
              <a:rPr lang="ru-RU" sz="1600" dirty="0"/>
              <a:t>и реальный комментарий к тексту ее книги. </a:t>
            </a:r>
            <a:r>
              <a:rPr lang="ru-RU" sz="1600" dirty="0" smtClean="0"/>
              <a:t>Книга </a:t>
            </a:r>
            <a:r>
              <a:rPr lang="ru-RU" sz="1600" dirty="0"/>
              <a:t>проиллюстрирована фотографиями, архивными документами, видами мест, упоминаемых Л. Ф. Достоевской.</a:t>
            </a:r>
            <a:br>
              <a:rPr lang="ru-RU" sz="1600" dirty="0"/>
            </a:br>
            <a:endParaRPr lang="ru-RU" sz="1600" dirty="0">
              <a:latin typeface="Georgia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33616" y="6201322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художественной литературы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/>
          <a:stretch/>
        </p:blipFill>
        <p:spPr>
          <a:xfrm>
            <a:off x="4922874" y="1630606"/>
            <a:ext cx="3062177" cy="444220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3616" y="92505"/>
            <a:ext cx="8410353" cy="1187227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/>
              <a:t> </a:t>
            </a:r>
            <a:endParaRPr lang="ru-RU" sz="2000" b="1" dirty="0" smtClean="0"/>
          </a:p>
          <a:p>
            <a:r>
              <a:rPr lang="ru-RU" sz="2800" b="1" dirty="0" smtClean="0">
                <a:solidFill>
                  <a:srgbClr val="0070C0"/>
                </a:solidFill>
              </a:rPr>
              <a:t>Любовь </a:t>
            </a:r>
            <a:r>
              <a:rPr lang="ru-RU" sz="2800" b="1" dirty="0" smtClean="0">
                <a:solidFill>
                  <a:srgbClr val="0070C0"/>
                </a:solidFill>
              </a:rPr>
              <a:t>Достоевская </a:t>
            </a:r>
            <a:r>
              <a:rPr lang="ru-RU" sz="2000" b="1" dirty="0"/>
              <a:t> </a:t>
            </a:r>
            <a:r>
              <a:rPr lang="ru-RU" sz="2000" b="1" dirty="0" smtClean="0"/>
              <a:t>             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"</a:t>
            </a:r>
            <a:r>
              <a:rPr lang="ru-RU" sz="3200" b="1" i="1" dirty="0">
                <a:solidFill>
                  <a:srgbClr val="FF0000"/>
                </a:solidFill>
              </a:rPr>
              <a:t>Мой </a:t>
            </a:r>
            <a:r>
              <a:rPr lang="ru-RU" sz="3200" b="1" i="1" dirty="0" smtClean="0">
                <a:solidFill>
                  <a:srgbClr val="FF0000"/>
                </a:solidFill>
              </a:rPr>
              <a:t>отец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                                                   Федор </a:t>
            </a:r>
            <a:r>
              <a:rPr lang="ru-RU" sz="3200" b="1" i="1" dirty="0">
                <a:solidFill>
                  <a:srgbClr val="FF0000"/>
                </a:solidFill>
              </a:rPr>
              <a:t>Достоевский"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616" y="0"/>
            <a:ext cx="8410353" cy="1608516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 </a:t>
            </a:r>
            <a:r>
              <a:rPr lang="ru-RU" sz="2800" b="1" dirty="0" smtClean="0">
                <a:solidFill>
                  <a:srgbClr val="0070C0"/>
                </a:solidFill>
              </a:rPr>
              <a:t>Андрей Максимов</a:t>
            </a:r>
            <a:r>
              <a:rPr lang="ru-RU" sz="2800" b="1" dirty="0">
                <a:solidFill>
                  <a:srgbClr val="0070C0"/>
                </a:solidFill>
              </a:rPr>
              <a:t> </a:t>
            </a:r>
            <a:r>
              <a:rPr lang="ru-RU" sz="3000" b="1" dirty="0" smtClean="0">
                <a:solidFill>
                  <a:srgbClr val="0070C0"/>
                </a:solidFill>
              </a:rPr>
              <a:t> </a:t>
            </a:r>
            <a:r>
              <a:rPr lang="ru-RU" sz="3000" b="1" dirty="0" smtClean="0"/>
              <a:t>  </a:t>
            </a:r>
            <a:r>
              <a:rPr lang="ru-RU" sz="3000" b="1" dirty="0" smtClean="0">
                <a:solidFill>
                  <a:srgbClr val="FF0000"/>
                </a:solidFill>
              </a:rPr>
              <a:t>    "</a:t>
            </a:r>
            <a:r>
              <a:rPr lang="ru-RU" sz="3000" b="1" i="1" dirty="0">
                <a:solidFill>
                  <a:srgbClr val="FF0000"/>
                </a:solidFill>
              </a:rPr>
              <a:t>Удовольствие </a:t>
            </a:r>
            <a:r>
              <a:rPr lang="ru-RU" sz="3000" b="1" i="1" dirty="0" smtClean="0">
                <a:solidFill>
                  <a:srgbClr val="FF0000"/>
                </a:solidFill>
              </a:rPr>
              <a:t>жить</a:t>
            </a:r>
            <a:r>
              <a:rPr lang="ru-RU" sz="2000" b="1" i="1" dirty="0" smtClean="0">
                <a:solidFill>
                  <a:srgbClr val="FF0000"/>
                </a:solidFill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               и другие </a:t>
            </a:r>
            <a:r>
              <a:rPr lang="ru-RU" sz="2000" b="1" i="1" dirty="0">
                <a:solidFill>
                  <a:srgbClr val="FF0000"/>
                </a:solidFill>
              </a:rPr>
              <a:t>привычки нормальных людей</a:t>
            </a:r>
            <a:r>
              <a:rPr lang="ru-RU" sz="3000" b="1" i="1" dirty="0">
                <a:solidFill>
                  <a:srgbClr val="FF0000"/>
                </a:solidFill>
              </a:rPr>
              <a:t>"</a:t>
            </a: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i="1" dirty="0">
                <a:solidFill>
                  <a:srgbClr val="FF0000"/>
                </a:solidFill>
              </a:rPr>
              <a:t/>
            </a:r>
            <a:br>
              <a:rPr lang="ru-RU" sz="3000" b="1" i="1" dirty="0">
                <a:solidFill>
                  <a:srgbClr val="FF0000"/>
                </a:solidFill>
              </a:rPr>
            </a:br>
            <a:r>
              <a:rPr lang="ru-RU" sz="2000" b="1" i="1" dirty="0">
                <a:solidFill>
                  <a:srgbClr val="FF0000"/>
                </a:solidFill>
              </a:rPr>
              <a:t/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                      </a:t>
            </a:r>
            <a:endParaRPr lang="ru-RU" sz="30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8976" y="1599183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Известный писатель и телеведущий Андрей Максимов однажды заметил это и придумал свою методику, которую назвал </a:t>
            </a:r>
            <a:r>
              <a:rPr lang="ru-RU" sz="1600" i="1" dirty="0"/>
              <a:t>Психофилософия</a:t>
            </a:r>
            <a:r>
              <a:rPr lang="ru-RU" sz="1600" dirty="0"/>
              <a:t>. Психофилософия - это система взглядов и практик, которая помогает людям помогать людям.</a:t>
            </a:r>
            <a:br>
              <a:rPr lang="ru-RU" sz="1600" dirty="0"/>
            </a:br>
            <a:r>
              <a:rPr lang="ru-RU" sz="1600" dirty="0"/>
              <a:t>Мы не будем "рекламно" кричать, что эта книга перевернет Вашу жизнь. Но она сделает Вашу жизнь понятней и спокойней. Это уж точно… И, тем самым, возможно, изменит ее. Почему нет?</a:t>
            </a:r>
            <a:br>
              <a:rPr lang="ru-RU" sz="1600" dirty="0"/>
            </a:br>
            <a:endParaRPr lang="ru-RU" sz="1600" dirty="0">
              <a:latin typeface="Georgia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29609" y="6073950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художественной литературы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/>
          <a:stretch/>
        </p:blipFill>
        <p:spPr>
          <a:xfrm>
            <a:off x="4901609" y="1775637"/>
            <a:ext cx="2938133" cy="429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4" y="237535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Михаил </a:t>
            </a:r>
            <a:r>
              <a:rPr lang="ru-RU" sz="2400" b="1" dirty="0">
                <a:solidFill>
                  <a:srgbClr val="0070C0"/>
                </a:solidFill>
              </a:rPr>
              <a:t>Лабковский</a:t>
            </a:r>
            <a:r>
              <a:rPr lang="ru-RU" sz="2400" b="1" dirty="0"/>
              <a:t> </a:t>
            </a:r>
            <a:r>
              <a:rPr lang="ru-RU" sz="2400" b="1" dirty="0" smtClean="0"/>
              <a:t>             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«Хочу и буду»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691" y="1421588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1950" algn="just">
              <a:buNone/>
            </a:pPr>
            <a:r>
              <a:rPr lang="ru-RU" sz="1600" dirty="0" smtClean="0">
                <a:latin typeface="Georgia" pitchFamily="18" charset="0"/>
              </a:rPr>
              <a:t>ОПИСАНИЕ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04037" y="6072808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художественной литературы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/>
          <a:stretch/>
        </p:blipFill>
        <p:spPr>
          <a:xfrm>
            <a:off x="4954772" y="1494056"/>
            <a:ext cx="3444947" cy="4563496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404037" y="1421588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Психолог </a:t>
            </a:r>
            <a:r>
              <a:rPr lang="ru-RU" sz="1600" dirty="0"/>
              <a:t>Михаил Лабковский абсолютно уверен, что человек может и имеет право </a:t>
            </a:r>
            <a:r>
              <a:rPr lang="ru-RU" sz="1600" dirty="0" smtClean="0"/>
              <a:t>быть счастливым. </a:t>
            </a:r>
            <a:r>
              <a:rPr lang="ru-RU" sz="1600" dirty="0"/>
              <a:t>Его книга о том, как понять себя, обрести гармонию и научиться радоваться жизни. Автор исследует причины, препятствующие психически здоровому образу жизни: откуда в нас осознанные и бессознательные тревоги, страхи, неумение слушать себя и строить отношения с другими людьми?</a:t>
            </a:r>
            <a:br>
              <a:rPr lang="ru-RU" sz="1600" dirty="0"/>
            </a:br>
            <a:r>
              <a:rPr lang="ru-RU" sz="1600" dirty="0" smtClean="0"/>
              <a:t>В </a:t>
            </a:r>
            <a:r>
              <a:rPr lang="ru-RU" sz="1600" dirty="0"/>
              <a:t>рекомендациях автор не прячется за обтекаемыми формулировками, а четко называет причины проблем. И самое главное, что он знает, как эту проблему решить - без копания в детских психотравмах и пристального анализа вашего прошлого. </a:t>
            </a:r>
            <a:endParaRPr lang="ru-RU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362" y="0"/>
            <a:ext cx="8410353" cy="1453042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  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 Брюс Худ  </a:t>
            </a:r>
            <a:r>
              <a:rPr lang="ru-RU" sz="2000" dirty="0" smtClean="0"/>
              <a:t>            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«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Иллюзия </a:t>
            </a:r>
            <a:r>
              <a:rPr lang="ru-RU" sz="3200" b="1" i="1" dirty="0">
                <a:solidFill>
                  <a:srgbClr val="FF0000"/>
                </a:solidFill>
              </a:rPr>
              <a:t>"Я", </a:t>
            </a:r>
            <a:r>
              <a:rPr lang="ru-RU" sz="3200" b="1" i="1" dirty="0" smtClean="0">
                <a:solidFill>
                  <a:srgbClr val="FF0000"/>
                </a:solidFill>
              </a:rPr>
              <a:t>или Игры,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dirty="0">
                <a:solidFill>
                  <a:srgbClr val="FF0000"/>
                </a:solidFill>
              </a:rPr>
              <a:t>которые играет с нами </a:t>
            </a:r>
            <a:r>
              <a:rPr lang="ru-RU" sz="2400" b="1" dirty="0" smtClean="0">
                <a:solidFill>
                  <a:srgbClr val="FF0000"/>
                </a:solidFill>
              </a:rPr>
              <a:t>мозг»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                                        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9730" y="1421588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В </a:t>
            </a:r>
            <a:r>
              <a:rPr lang="ru-RU" sz="1600" dirty="0"/>
              <a:t>книге известного ученого Брюса Худа представлены новейшие научные данные о работе мозга и его влиянии на нашу самоидентификацию. Здесь вы найдете ответы на самые неожиданные и парадоксальные вопросы. Например: откуда возникают и как развиваются наши мысли; почему для развития мозга так важны внешние воздействия; от чего на самом деле зависят решения, которые мы принимаем; почему мы помним много лишнего, нередко забывая нужное; может ли мозг заставить нас делать то, что мы не хотим. Книга поможет "договориться" с мозгом и взять собственную жизнь под контроль, чтобы ваше "Я" стало успешным и счастливым.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20995" y="6072808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художественной литературы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r="-1"/>
          <a:stretch/>
        </p:blipFill>
        <p:spPr>
          <a:xfrm>
            <a:off x="5338534" y="1446026"/>
            <a:ext cx="3160886" cy="462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8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362" y="0"/>
            <a:ext cx="8410353" cy="1453042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  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/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  </a:t>
            </a:r>
            <a:r>
              <a:rPr lang="ru-RU" sz="2800" b="1" dirty="0">
                <a:solidFill>
                  <a:srgbClr val="0070C0"/>
                </a:solidFill>
              </a:rPr>
              <a:t>Всеволод Овчинников        </a:t>
            </a:r>
            <a:r>
              <a:rPr lang="ru-RU" sz="3200" b="1" i="1" dirty="0">
                <a:solidFill>
                  <a:srgbClr val="FF0000"/>
                </a:solidFill>
              </a:rPr>
              <a:t>«Сакура и дуб»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                                        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9730" y="1421588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Всеволод Владимирович Овчинников - журналист-международник, писатель, много лет проработавший в Китае, Японии, Англии. Творческое кредо автора: "убедить читателя, что нельзя мерить чужую жизнь на свой аршин, нельзя опираться на привычную систему ценностей и критериев, ибо они отнюдь не универсальны, как и грамматические нормы нашего родного языка".</a:t>
            </a:r>
            <a:br>
              <a:rPr lang="ru-RU" sz="1600" dirty="0"/>
            </a:br>
            <a:r>
              <a:rPr lang="ru-RU" sz="1600" dirty="0"/>
              <a:t>"Ветка сакуры" и "Корни дуба" - были и остаются поистине шедевром отечественной публицистики.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20995" y="6072808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художественной литературы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7" name="Picture 2" descr="C:\Users\i.e.lysenko\Desktop\сакура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88" y="1470363"/>
            <a:ext cx="2929868" cy="45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0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497" y="1789889"/>
            <a:ext cx="6836735" cy="2760845"/>
          </a:xfrm>
          <a:solidFill>
            <a:srgbClr val="FAFAFA">
              <a:alpha val="80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latin typeface="Georgia" pitchFamily="18" charset="0"/>
              </a:rPr>
              <a:t>ПРЕДСТАВЛЕННЫЕ КНИГИ МОЖНО ВЗЯТЬ НА ДОМ НА АБОНЕМЕНТЕ ХУДОЖЕСТВЕННОЙ ЛИТЕРАТУРЫ</a:t>
            </a:r>
            <a:br>
              <a:rPr lang="ru-RU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УЛ. КАМЕНСКАЯ, 52, КАБ. 3-212 </a:t>
            </a:r>
            <a:endParaRPr lang="ru-RU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4" y="237535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        Хан Ган                                  </a:t>
            </a:r>
            <a:r>
              <a:rPr lang="ru-RU" sz="36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"Вегетарианка"</a:t>
            </a:r>
            <a:endParaRPr lang="ru-RU" sz="3600" b="1" i="1" dirty="0">
              <a:solidFill>
                <a:srgbClr val="FF0000"/>
              </a:solidFill>
              <a:latin typeface="Georgia" pitchFamily="18" charset="0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691" y="1421588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Этот </a:t>
            </a:r>
            <a:r>
              <a:rPr lang="ru-RU" sz="1600" dirty="0"/>
              <a:t>яркий, многозначный, наполненный символами и аллюзиями роман заставит читателя вновь и вновь задаваться вопросом, где проходит грань между свободой и рабством, безумием и поиском себя, фантазией и </a:t>
            </a:r>
            <a:r>
              <a:rPr lang="ru-RU" sz="1600" dirty="0" smtClean="0"/>
              <a:t>реальностью.</a:t>
            </a:r>
            <a:endParaRPr lang="en-US" sz="1600" dirty="0" smtClean="0"/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Автору </a:t>
            </a:r>
            <a:r>
              <a:rPr lang="ru-RU" sz="1600" dirty="0"/>
              <a:t>удалось не просто показать бунт маленького человека против современного общества с его устаревшими принципами, предрассудками и фальшивой системой ценностей, но и сделать это лаконично, доходчиво и прежде всего оригинально.</a:t>
            </a:r>
          </a:p>
          <a:p>
            <a:pPr marL="0" indent="361950" algn="just">
              <a:buNone/>
            </a:pPr>
            <a:endParaRPr lang="ru-RU" sz="1600" dirty="0">
              <a:latin typeface="Georgia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04037" y="6072808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художественной литературы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" r="3120"/>
          <a:stretch/>
        </p:blipFill>
        <p:spPr>
          <a:xfrm>
            <a:off x="5034822" y="1509823"/>
            <a:ext cx="2971494" cy="447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4" y="237535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000" dirty="0" smtClean="0"/>
              <a:t>       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Алексей Иванов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   Юлия Зайцева</a:t>
            </a:r>
            <a:r>
              <a:rPr lang="ru-RU" sz="3200" b="1" dirty="0" smtClean="0"/>
              <a:t>                                  </a:t>
            </a:r>
            <a:r>
              <a:rPr lang="ru-RU" sz="4000" b="1" i="1" dirty="0" smtClean="0">
                <a:solidFill>
                  <a:srgbClr val="FF0000"/>
                </a:solidFill>
              </a:rPr>
              <a:t>"</a:t>
            </a:r>
            <a:r>
              <a:rPr lang="ru-RU" sz="4000" b="1" i="1" dirty="0" smtClean="0">
                <a:solidFill>
                  <a:srgbClr val="FF0000"/>
                </a:solidFill>
              </a:rPr>
              <a:t>Дебри"</a:t>
            </a:r>
            <a:endParaRPr lang="ru-RU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691" y="1421588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"</a:t>
            </a:r>
            <a:r>
              <a:rPr lang="ru-RU" sz="1600" dirty="0"/>
              <a:t>Дебри" - историческая основа романа "</a:t>
            </a:r>
            <a:r>
              <a:rPr lang="ru-RU" sz="1600" dirty="0" smtClean="0"/>
              <a:t>Тобол. </a:t>
            </a:r>
            <a:r>
              <a:rPr lang="ru-RU" sz="1600" dirty="0"/>
              <a:t>Рассказ о том, зачем Сибирь была нужна России, и какими усилиями далось покорение неведомой тайги. </a:t>
            </a:r>
            <a:endParaRPr lang="ru-RU" sz="1600" dirty="0" smtClean="0"/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Это достоверное </a:t>
            </a:r>
            <a:r>
              <a:rPr lang="ru-RU" sz="1600" dirty="0"/>
              <a:t>повествование о дерзости землепроходцев и воровстве воевод</a:t>
            </a:r>
            <a:r>
              <a:rPr lang="ru-RU" sz="1600" dirty="0" smtClean="0"/>
              <a:t>, </a:t>
            </a:r>
            <a:r>
              <a:rPr lang="ru-RU" sz="1600" dirty="0"/>
              <a:t>об идолах и шаманизме, о войнах с инородцами и казачьих мятежах, о пушнине и могильном золоте, о сибирских святых и протопопе Аввакуме, о служилых людях и ссыльных бунтовщиках, о мамонтах и первых натуралистах</a:t>
            </a:r>
            <a:r>
              <a:rPr lang="ru-RU" sz="1600" dirty="0" smtClean="0"/>
              <a:t>. 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04037" y="6072808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художественной литературы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33" y="1435395"/>
            <a:ext cx="3044587" cy="463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37" y="141841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000" dirty="0" smtClean="0"/>
              <a:t>           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Марк Кушниров   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"</a:t>
            </a:r>
            <a:r>
              <a:rPr lang="ru-RU" sz="3200" b="1" i="1" dirty="0">
                <a:solidFill>
                  <a:srgbClr val="FF0000"/>
                </a:solidFill>
              </a:rPr>
              <a:t>Сергей  Эйзенштейн</a:t>
            </a:r>
            <a:r>
              <a:rPr lang="ru-RU" sz="3200" b="1" i="1" dirty="0" smtClean="0">
                <a:solidFill>
                  <a:srgbClr val="FF0000"/>
                </a:solidFill>
              </a:rPr>
              <a:t>"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4037" y="1295322"/>
            <a:ext cx="3838354" cy="5007936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Фильмы </a:t>
            </a:r>
            <a:r>
              <a:rPr lang="ru-RU" sz="1600" dirty="0"/>
              <a:t>Сергея Эйзенштейна - "Броненосец "Потемкин"", "Октябрь", "Александр Невский", "Иван Грозный" - стали классикой мирового кино, заложившей основы современного киноискусства. Но творческий путь великого режиссера не был легким: он не смог осуществить большую часть замыслов, не раз подвергался травле по идеологическим мотивам и скончался, едва дожив до пятидесяти. </a:t>
            </a:r>
            <a:r>
              <a:rPr lang="ru-RU" sz="1600" dirty="0" smtClean="0"/>
              <a:t>Новая </a:t>
            </a:r>
            <a:r>
              <a:rPr lang="ru-RU" sz="1600" dirty="0"/>
              <a:t>книга </a:t>
            </a:r>
            <a:r>
              <a:rPr lang="ru-RU" sz="1600" dirty="0" smtClean="0"/>
              <a:t> о великом режиссере - </a:t>
            </a:r>
            <a:r>
              <a:rPr lang="ru-RU" sz="1600" dirty="0"/>
              <a:t>попытка разобраться во внутреннем мире Эйзенштейна, породившем его многообразные достижения в кинематографе, театре, </a:t>
            </a:r>
            <a:r>
              <a:rPr lang="ru-RU" sz="1600" dirty="0" smtClean="0"/>
              <a:t>графике</a:t>
            </a:r>
            <a:r>
              <a:rPr lang="en-US" sz="1600" dirty="0" smtClean="0"/>
              <a:t>  </a:t>
            </a:r>
            <a:r>
              <a:rPr lang="ru-RU" sz="1600" dirty="0" smtClean="0"/>
              <a:t>и</a:t>
            </a:r>
            <a:r>
              <a:rPr lang="en-US" sz="1600" dirty="0" smtClean="0"/>
              <a:t> </a:t>
            </a:r>
            <a:r>
              <a:rPr lang="ru-RU" sz="1600" dirty="0" smtClean="0"/>
              <a:t>публицистике</a:t>
            </a:r>
            <a:r>
              <a:rPr lang="ru-RU" sz="1600" dirty="0"/>
              <a:t>.</a:t>
            </a:r>
            <a:br>
              <a:rPr lang="ru-RU" sz="1600" dirty="0"/>
            </a:br>
            <a:endParaRPr lang="ru-RU" sz="1600" dirty="0">
              <a:latin typeface="Georgia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04037" y="6072808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художественной литературы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35" y="1350554"/>
            <a:ext cx="3030280" cy="472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4" y="237535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Виктор Филимонов</a:t>
            </a:r>
            <a:r>
              <a:rPr lang="ru-RU" sz="2000" dirty="0"/>
              <a:t> </a:t>
            </a:r>
            <a:r>
              <a:rPr lang="ru-RU" sz="2000" dirty="0" smtClean="0"/>
              <a:t>            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"</a:t>
            </a:r>
            <a:r>
              <a:rPr lang="ru-RU" sz="3200" b="1" i="1" dirty="0">
                <a:solidFill>
                  <a:srgbClr val="FF0000"/>
                </a:solidFill>
              </a:rPr>
              <a:t>Андрей Тарковский"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691" y="1421588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Крупнейший </a:t>
            </a:r>
            <a:r>
              <a:rPr lang="ru-RU" sz="1600" dirty="0"/>
              <a:t>режиссер XX века, признанный мастер с мировым именем, в своей стране за двадцать лет творческой деятельности он смог снять лишь пять фильмов. Не желая идти ни на какие компромиссы с властями, режиссер предпочел добровольное изгнание - лишь бы иметь возможность оставаться самим собой, говорить то, что думал и хотел сказать. </a:t>
            </a:r>
            <a:r>
              <a:rPr lang="ru-RU" sz="1600" dirty="0" smtClean="0"/>
              <a:t>Рассказ </a:t>
            </a:r>
            <a:r>
              <a:rPr lang="ru-RU" sz="1600" dirty="0"/>
              <a:t>о жизни гениального режиссера автор сопровождает глубоким и тонким анализом его фильмов, что позволяет читателю более полно понять не только творчество, но и неоднозначную личность самого мастера.</a:t>
            </a:r>
            <a:br>
              <a:rPr lang="ru-RU" sz="1600" dirty="0"/>
            </a:br>
            <a:endParaRPr lang="ru-RU" sz="1600" dirty="0">
              <a:latin typeface="Georgia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04037" y="6072808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художественной литературы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" r="2877" b="2089"/>
          <a:stretch/>
        </p:blipFill>
        <p:spPr>
          <a:xfrm>
            <a:off x="5050465" y="1446026"/>
            <a:ext cx="2785731" cy="46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37" y="131210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70C0"/>
                </a:solidFill>
              </a:rPr>
              <a:t>Павел Басинский </a:t>
            </a:r>
            <a:r>
              <a:rPr lang="ru-RU" sz="2800" b="1" dirty="0" smtClean="0">
                <a:solidFill>
                  <a:srgbClr val="0070C0"/>
                </a:solidFill>
              </a:rPr>
              <a:t>  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</a:rPr>
              <a:t>Посмотрите </a:t>
            </a:r>
            <a:r>
              <a:rPr lang="ru-RU" sz="3200" b="1" i="1" dirty="0">
                <a:solidFill>
                  <a:srgbClr val="FF0000"/>
                </a:solidFill>
              </a:rPr>
              <a:t>на меня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                                           </a:t>
            </a:r>
            <a:r>
              <a:rPr lang="ru-RU" sz="2000" b="1" i="1" dirty="0" smtClean="0"/>
              <a:t>      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Тайная </a:t>
            </a:r>
            <a:r>
              <a:rPr lang="ru-RU" sz="2400" b="1" i="1" dirty="0">
                <a:solidFill>
                  <a:srgbClr val="FF0000"/>
                </a:solidFill>
              </a:rPr>
              <a:t>история </a:t>
            </a:r>
            <a:r>
              <a:rPr lang="ru-RU" sz="2400" b="1" i="1" dirty="0">
                <a:solidFill>
                  <a:srgbClr val="FF0000"/>
                </a:solidFill>
              </a:rPr>
              <a:t>Лизы  </a:t>
            </a:r>
            <a:r>
              <a:rPr lang="ru-RU" sz="2400" b="1" i="1" dirty="0" smtClean="0">
                <a:solidFill>
                  <a:srgbClr val="FF0000"/>
                </a:solidFill>
              </a:rPr>
              <a:t>Дьяконовой</a:t>
            </a:r>
            <a:r>
              <a:rPr lang="ru-RU" sz="2400" b="1" i="1" dirty="0">
                <a:solidFill>
                  <a:srgbClr val="FF0000"/>
                </a:solidFill>
              </a:rPr>
              <a:t>»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4037" y="1289040"/>
            <a:ext cx="3845332" cy="4959563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 </a:t>
            </a:r>
            <a:r>
              <a:rPr lang="ru-RU" sz="1600" dirty="0"/>
              <a:t> </a:t>
            </a:r>
            <a:endParaRPr lang="en-US" sz="1600" dirty="0" smtClean="0"/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1902 </a:t>
            </a:r>
            <a:r>
              <a:rPr lang="ru-RU" sz="1600" dirty="0"/>
              <a:t>год. Австрия. Тироль... Русская студентка Сорбонны Лиза Дьяконова уходит одна гулять в горы и не возвращается. Только через месяц местный пастух находит ее тело на краю уступа водопада. </a:t>
            </a:r>
            <a:r>
              <a:rPr lang="ru-RU" sz="1600" dirty="0" smtClean="0"/>
              <a:t>В </a:t>
            </a:r>
            <a:r>
              <a:rPr lang="ru-RU" sz="1600" dirty="0"/>
              <a:t>дорожном сундучке Дьяконовой обнаружат рукопись, озаглавленную "Дневник русской женщины". </a:t>
            </a:r>
            <a:r>
              <a:rPr lang="ru-RU" sz="1600" dirty="0" smtClean="0"/>
              <a:t>Он </a:t>
            </a:r>
            <a:r>
              <a:rPr lang="ru-RU" sz="1600" dirty="0"/>
              <a:t>будет опубликован и вызовет шквал откликов.  </a:t>
            </a:r>
            <a:br>
              <a:rPr lang="ru-RU" sz="1600" dirty="0"/>
            </a:br>
            <a:r>
              <a:rPr lang="ru-RU" sz="1600" dirty="0"/>
              <a:t>Павел Басинский на материале "Дневника" и архива Дьяконовой построил "невымышленный роман" о судьбе одной из первых русских феминисток, пытавшейся </a:t>
            </a:r>
            <a:r>
              <a:rPr lang="ru-RU" sz="1600" dirty="0" smtClean="0"/>
              <a:t>что-то сказать и  доказать миру</a:t>
            </a:r>
            <a:r>
              <a:rPr lang="ru-RU" sz="1600" i="1" dirty="0" smtClean="0"/>
              <a:t>.</a:t>
            </a:r>
            <a:br>
              <a:rPr lang="ru-RU" sz="1600" i="1" dirty="0" smtClean="0"/>
            </a:br>
            <a:r>
              <a:rPr lang="ru-RU" sz="1600" dirty="0" smtClean="0"/>
              <a:t>( «Дневник </a:t>
            </a:r>
            <a:r>
              <a:rPr lang="ru-RU" sz="1600" dirty="0"/>
              <a:t>русской женщины» имеется в </a:t>
            </a:r>
            <a:r>
              <a:rPr lang="ru-RU" sz="1600" dirty="0" smtClean="0"/>
              <a:t>нашем фонде</a:t>
            </a:r>
            <a:r>
              <a:rPr lang="ru-RU" sz="1600" dirty="0"/>
              <a:t>).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Georgia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04037" y="6072808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художественной литературы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37" y="1456660"/>
            <a:ext cx="3002782" cy="46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4" y="237535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Фэнни Флэгг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         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« </a:t>
            </a:r>
            <a:r>
              <a:rPr lang="ru-RU" sz="3200" b="1" i="1" dirty="0" smtClean="0">
                <a:solidFill>
                  <a:srgbClr val="FF0000"/>
                </a:solidFill>
              </a:rPr>
              <a:t>О чем </a:t>
            </a:r>
            <a:r>
              <a:rPr lang="ru-RU" sz="3200" b="1" i="1" dirty="0" smtClean="0">
                <a:solidFill>
                  <a:srgbClr val="FF0000"/>
                </a:solidFill>
              </a:rPr>
              <a:t>весь город </a:t>
            </a:r>
            <a:r>
              <a:rPr lang="ru-RU" sz="3200" b="1" i="1" dirty="0">
                <a:solidFill>
                  <a:srgbClr val="FF0000"/>
                </a:solidFill>
              </a:rPr>
              <a:t>говорит »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691" y="1421588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Великолепная рассказчица Фэнни Флэгг сотворила целый мир, населенный обычными людьми, но столь уютный и обаятельный, что каждому читающему ее книги рано или поздно начинает хотеться перебраться в него. Новый роман можно назвать путеводителем по творчеству Фэнни Флэгг, в нем собрались герои из многих ее книг - от "Жареных зеленых помидоров" до "На бензоколонке только девушки". Это подарок для всех, кто согласен с сентенцией Фэнни: "жизнь - это дар, а любовь бессмертна".</a:t>
            </a:r>
            <a:br>
              <a:rPr lang="ru-RU" sz="1600" dirty="0"/>
            </a:br>
            <a:endParaRPr lang="ru-RU" sz="1600" dirty="0">
              <a:latin typeface="Georgia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04037" y="6072808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художественной литературы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40" y="1488558"/>
            <a:ext cx="3100711" cy="458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37" y="242450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>
                <a:solidFill>
                  <a:srgbClr val="0070C0"/>
                </a:solidFill>
              </a:rPr>
              <a:t>Дамешек Л.М., Ремнев А.В. </a:t>
            </a:r>
            <a:r>
              <a:rPr lang="ru-RU" sz="2400" b="1" dirty="0" smtClean="0"/>
              <a:t>           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3200" b="1" i="1" dirty="0" smtClean="0">
                <a:solidFill>
                  <a:srgbClr val="FF0000"/>
                </a:solidFill>
              </a:rPr>
              <a:t>Сибирь </a:t>
            </a:r>
            <a:r>
              <a:rPr lang="ru-RU" sz="3200" b="1" i="1" dirty="0">
                <a:solidFill>
                  <a:srgbClr val="FF0000"/>
                </a:solidFill>
              </a:rPr>
              <a:t>в </a:t>
            </a:r>
            <a:r>
              <a:rPr lang="ru-RU" sz="3200" b="1" i="1" dirty="0" smtClean="0">
                <a:solidFill>
                  <a:srgbClr val="FF0000"/>
                </a:solidFill>
              </a:rPr>
              <a:t>составе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                                            Российской      империи»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691" y="1421588"/>
            <a:ext cx="3845332" cy="4651220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 Авторы этой книги стремились не только обобщить уже имеющиеся результаты изучения сибирской истории имперского периода, но и представить новые подходы к ее интерпретации, сфокусировав свое внимание на проблемах взаимоотношения центра и Сибири, специфике ее хозяйственного и социокультурного освоения, феномене сибирской ссылки, адаптации русских переселенцев к новым условиям и взаимодействии их с коренными народами, формировании особой русско-сибирской территориальной идентичности.</a:t>
            </a:r>
            <a:br>
              <a:rPr lang="ru-RU" sz="1600" dirty="0"/>
            </a:br>
            <a:endParaRPr lang="ru-RU" sz="1600" dirty="0">
              <a:latin typeface="Georgia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04037" y="6072808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художественной литературы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/>
          <a:stretch/>
        </p:blipFill>
        <p:spPr>
          <a:xfrm>
            <a:off x="5326912" y="1546595"/>
            <a:ext cx="2881420" cy="45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4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04" y="237535"/>
            <a:ext cx="8410353" cy="1187227"/>
          </a:xfrm>
          <a:solidFill>
            <a:srgbClr val="FAFAFA">
              <a:alpha val="80000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Дуглас Адамс</a:t>
            </a:r>
            <a:r>
              <a:rPr lang="ru-RU" sz="2800" b="1" dirty="0" smtClean="0">
                <a:solidFill>
                  <a:srgbClr val="FF0000"/>
                </a:solidFill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     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«</a:t>
            </a:r>
            <a:r>
              <a:rPr lang="ru-RU" sz="24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>
                <a:solidFill>
                  <a:srgbClr val="FF0000"/>
                </a:solidFill>
              </a:rPr>
              <a:t>Автостопом по </a:t>
            </a:r>
            <a:r>
              <a:rPr lang="ru-RU" sz="3200" b="1" i="1" dirty="0" smtClean="0">
                <a:solidFill>
                  <a:srgbClr val="FF0000"/>
                </a:solidFill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                                                                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Галактике»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7691" y="1568906"/>
            <a:ext cx="3611416" cy="4503902"/>
          </a:xfrm>
          <a:solidFill>
            <a:srgbClr val="FAFAFA">
              <a:alpha val="80000"/>
            </a:srgbClr>
          </a:solidFill>
        </p:spPr>
        <p:txBody>
          <a:bodyPr anchor="ctr">
            <a:no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/>
              <a:t>В </a:t>
            </a:r>
            <a:r>
              <a:rPr lang="ru-RU" sz="1600" dirty="0"/>
              <a:t>1984 году </a:t>
            </a:r>
            <a:r>
              <a:rPr lang="ru-RU" sz="1600" dirty="0" smtClean="0"/>
              <a:t>Адамс </a:t>
            </a:r>
            <a:r>
              <a:rPr lang="ru-RU" sz="1600" dirty="0"/>
              <a:t>стал самым молодым писателем, получившим награду "Золотая ручка", вручаемую за 1 млн. проданных книг.</a:t>
            </a:r>
            <a:br>
              <a:rPr lang="ru-RU" sz="1600" dirty="0"/>
            </a:br>
            <a:r>
              <a:rPr lang="ru-RU" sz="1600" dirty="0"/>
              <a:t>Телепостановка 1982 года упрочила успех серии книг про "Автостоп", а полнометражный фильм 2005 года при бюджете в $50 млн. дважды "отбил" расходы на экранизацию и был номинирован на 7 премий.</a:t>
            </a:r>
            <a:br>
              <a:rPr lang="ru-RU" sz="1600" dirty="0"/>
            </a:br>
            <a:r>
              <a:rPr lang="ru-RU" sz="1600" dirty="0"/>
              <a:t>Популярность сатирической "трилогии в пяти частях" выплеснулась в музыкальную и компьютерную индустрию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Georgia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04037" y="6072808"/>
            <a:ext cx="8339932" cy="636106"/>
          </a:xfrm>
          <a:prstGeom prst="rect">
            <a:avLst/>
          </a:prstGeom>
          <a:solidFill>
            <a:srgbClr val="FAFAFA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Georgia" pitchFamily="18" charset="0"/>
              </a:rPr>
              <a:t>Место хранения: Абонемент  художественной литературы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70" y="1568906"/>
            <a:ext cx="2937021" cy="450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8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955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        Хан Ган                                  "Вегетарианка"</vt:lpstr>
      <vt:lpstr>       Алексей Иванов        Юлия Зайцева                                  "Дебри"</vt:lpstr>
      <vt:lpstr>                 Марк Кушниров            "Сергей  Эйзенштейн"</vt:lpstr>
      <vt:lpstr>Виктор Филимонов                      "Андрей Тарковский"</vt:lpstr>
      <vt:lpstr>  Павел Басинский                «Посмотрите на меня                                                              Тайная история Лизы  Дьяконовой»  </vt:lpstr>
      <vt:lpstr> Фэнни Флэгг                        « О чем весь город говорит »</vt:lpstr>
      <vt:lpstr>   Дамешек Л.М., Ремнев А.В.            «Сибирь в составе                                             Российской      империи»  </vt:lpstr>
      <vt:lpstr>Дуглас Адамс                                    « Автостопом по                                                                           Галактике»</vt:lpstr>
      <vt:lpstr>    Дэниел Киз                               «Прикосновение»</vt:lpstr>
      <vt:lpstr>Презентация PowerPoint</vt:lpstr>
      <vt:lpstr>    Андрей Максимов        "Удовольствие жить                                                             и другие привычки нормальных людей"                                                              </vt:lpstr>
      <vt:lpstr>Михаил Лабковский                       «Хочу и буду»</vt:lpstr>
      <vt:lpstr>           Брюс Худ                                     « Иллюзия "Я", или Игры,                                                в которые играет с нами мозг»                                           </vt:lpstr>
      <vt:lpstr>           Всеволод Овчинников        «Сакура и дуб»                                          </vt:lpstr>
      <vt:lpstr>ПРЕДСТАВЛЕННЫЕ КНИГИ МОЖНО ВЗЯТЬ НА ДОМ НА АБОНЕМЕНТЕ ХУДОЖЕСТВЕННОЙ ЛИТЕРАТУРЫ УЛ. КАМЕНСКАЯ, 52, КАБ. 3-212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Галкин Никита Игоревич</cp:lastModifiedBy>
  <cp:revision>114</cp:revision>
  <dcterms:created xsi:type="dcterms:W3CDTF">2014-11-21T11:00:06Z</dcterms:created>
  <dcterms:modified xsi:type="dcterms:W3CDTF">2018-09-20T03:45:17Z</dcterms:modified>
</cp:coreProperties>
</file>