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02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1" r:id="rId47"/>
    <p:sldId id="300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76872"/>
            <a:ext cx="9144000" cy="2448272"/>
          </a:xfrm>
          <a:solidFill>
            <a:schemeClr val="bg1">
              <a:alpha val="25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66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поступления </a:t>
            </a:r>
            <a:r>
              <a:rPr lang="ru-RU" sz="66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февраля</a:t>
            </a:r>
            <a:r>
              <a:rPr lang="en-US" sz="66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5275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1844824"/>
            <a:ext cx="7632848" cy="158417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</a:rPr>
              <a:t>Сборники научных трудов и статей</a:t>
            </a:r>
            <a:endParaRPr lang="ru-RU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2054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632848" cy="1008112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2800" dirty="0">
                <a:effectLst/>
              </a:rPr>
              <a:t>Актуальные проблемы гражданского права. Сборник научных трудов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40768"/>
            <a:ext cx="3312368" cy="4248472"/>
          </a:xfrm>
          <a:solidFill>
            <a:schemeClr val="bg1">
              <a:alpha val="70000"/>
            </a:schemeClr>
          </a:solidFill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80678" y="5775498"/>
            <a:ext cx="7992888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5964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16824" cy="11430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2400" dirty="0">
                <a:effectLst/>
              </a:rPr>
              <a:t>Научная сессия студентов факультета государственного сектора НГУЭУ – 2017. Сборник научных статей</a:t>
            </a:r>
            <a:r>
              <a:rPr lang="ru-RU" sz="2400" dirty="0" smtClean="0">
                <a:effectLst/>
              </a:rPr>
              <a:t>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484784"/>
            <a:ext cx="4104456" cy="4290714"/>
          </a:xfrm>
          <a:solidFill>
            <a:schemeClr val="bg1">
              <a:alpha val="70000"/>
            </a:schemeClr>
          </a:solidFill>
        </p:spPr>
        <p:txBody>
          <a:bodyPr>
            <a:normAutofit fontScale="85000" lnSpcReduction="20000"/>
          </a:bodyPr>
          <a:lstStyle/>
          <a:p>
            <a:pPr marL="44450" indent="309563">
              <a:buNone/>
            </a:pPr>
            <a:r>
              <a:rPr lang="ru-RU" dirty="0"/>
              <a:t>Сборник научных статей подготовлен по итогам научной сессии студентов факультета государственного сектора Новосибирского государственного университета экономики и управления.</a:t>
            </a:r>
          </a:p>
          <a:p>
            <a:pPr marL="44450" indent="309563">
              <a:buNone/>
            </a:pPr>
            <a:r>
              <a:rPr lang="ru-RU" dirty="0"/>
              <a:t>Тематика статей охватывает широкий круг вопросов, касающихся системы органов государственного власти и местного самоуправления, развития государственного сектора экономики, экологического менеджмента и др.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2952328" cy="3772483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5775498"/>
            <a:ext cx="8089998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Абонемент научной литературы,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4250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1430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effectLst/>
              </a:rPr>
              <a:t>Бухгалтерский учет, анализ и аудит: </a:t>
            </a:r>
            <a:r>
              <a:rPr lang="ru-RU" sz="1800" dirty="0" err="1">
                <a:effectLst/>
              </a:rPr>
              <a:t>форсайт</a:t>
            </a:r>
            <a:r>
              <a:rPr lang="ru-RU" sz="1800" dirty="0">
                <a:effectLst/>
              </a:rPr>
              <a:t> и </a:t>
            </a:r>
            <a:r>
              <a:rPr lang="ru-RU" sz="1800" dirty="0" err="1">
                <a:effectLst/>
              </a:rPr>
              <a:t>бэкграунд</a:t>
            </a:r>
            <a:r>
              <a:rPr lang="ru-RU" sz="1800" dirty="0">
                <a:effectLst/>
              </a:rPr>
              <a:t>. Сборник научных статей по материалам Межрегионального бухгалтерского форума, посвященного 50-летию НГУЭУ и бухгалтерского образования в Сибири (Новосибирск, 2-3 октября 2017 г.)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4392488" cy="4362722"/>
          </a:xfrm>
          <a:solidFill>
            <a:schemeClr val="bg1">
              <a:alpha val="70000"/>
            </a:schemeClr>
          </a:solidFill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2300" dirty="0"/>
              <a:t>Сборник содержит научные статьи, подготовленные по материалам выступлений участников региональной научно-практической конференции «Бухгалтерский учет, анализ и аудит: </a:t>
            </a:r>
            <a:r>
              <a:rPr lang="ru-RU" sz="2300" dirty="0" err="1"/>
              <a:t>форсайт</a:t>
            </a:r>
            <a:r>
              <a:rPr lang="ru-RU" sz="2300" dirty="0"/>
              <a:t> и </a:t>
            </a:r>
            <a:r>
              <a:rPr lang="ru-RU" sz="2300" dirty="0" err="1"/>
              <a:t>бэкграунд</a:t>
            </a:r>
            <a:r>
              <a:rPr lang="ru-RU" sz="2300" dirty="0"/>
              <a:t>», проведенной в рамках Межрегионального бухгалтерского форума, посвященного 50-летию НГУЭУ и бухгалтерского образования в Сибири, 2-3 октября 2017 года.</a:t>
            </a:r>
          </a:p>
          <a:p>
            <a:pPr marL="45720" indent="0">
              <a:buNone/>
            </a:pPr>
            <a:r>
              <a:rPr lang="ru-RU" sz="2300" dirty="0"/>
              <a:t>Научные статьи затрагивают актуальные аспекты теории и практики бухгалтерского финансового и управленческого учета, аудита и финансового контроля, применения МФСО и МСА, информационно-аналитического обеспечения процессов принятия экономико-управленческих решений.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2952328" cy="4000493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5775498"/>
            <a:ext cx="8089998" cy="749846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Абонемент научной литературы,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942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0880" cy="1008112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1800" dirty="0">
                <a:effectLst/>
              </a:rPr>
              <a:t>Социальные практики и управление: проблемное поле социологии. Материалы Сибирского социологического форума с международным участием (Новосибирск, 24 ноября 2017)</a:t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3816424" cy="4506738"/>
          </a:xfrm>
          <a:solidFill>
            <a:schemeClr val="bg1">
              <a:alpha val="70000"/>
            </a:schemeClr>
          </a:solidFill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/>
              <a:t>В сборнике размещены доклады участников Сибирского социологического форума «Социальные практики и управление: проблемное поле социологии». В статьях осуществляется анализ важнейших характеристик современного российского общества, уточняются проблемы и аргументируются возможные пути их решения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1"/>
            <a:ext cx="2952328" cy="4000493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5775498"/>
            <a:ext cx="7945982" cy="749846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Абонемент научной литературы,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5251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2204864"/>
            <a:ext cx="6912768" cy="144016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</a:rPr>
              <a:t>Учебники, учебные пособия, практикумы</a:t>
            </a:r>
            <a:endParaRPr lang="ru-RU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8002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2" cy="11430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2800" dirty="0">
                <a:effectLst/>
              </a:rPr>
              <a:t>В. А. </a:t>
            </a:r>
            <a:r>
              <a:rPr lang="ru-RU" sz="2800" dirty="0" err="1">
                <a:effectLst/>
              </a:rPr>
              <a:t>Золотовский</a:t>
            </a:r>
            <a:r>
              <a:rPr lang="ru-RU" sz="2800" dirty="0">
                <a:effectLst/>
              </a:rPr>
              <a:t>, Н. Я. </a:t>
            </a:r>
            <a:r>
              <a:rPr lang="ru-RU" sz="2800" dirty="0" err="1">
                <a:effectLst/>
              </a:rPr>
              <a:t>Золотовская</a:t>
            </a:r>
            <a:r>
              <a:rPr lang="ru-RU" sz="2800" dirty="0">
                <a:effectLst/>
              </a:rPr>
              <a:t> Правовое регулирование в сфере туризма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4032448" cy="4536504"/>
          </a:xfrm>
          <a:solidFill>
            <a:schemeClr val="bg1">
              <a:alpha val="70000"/>
            </a:schemeClr>
          </a:solidFill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/>
              <a:t>В учебном пособии рассмотрены вопросы правового регулирования в сфере туризма. Особое внимание уделяется ключевым аспектам туристской деятельности и в связи с этим — организованному туризму. Проанализирован ряд вопросов, касающихся государственной политики и страхования в сфере туризма, правовых аспектов учреждения </a:t>
            </a:r>
            <a:r>
              <a:rPr lang="ru-RU" dirty="0" err="1"/>
              <a:t>турпредприятий</a:t>
            </a:r>
            <a:r>
              <a:rPr lang="ru-RU" dirty="0"/>
              <a:t> и осуществления туристской деятельности. Основной материал раскрывает практику государственной политики в сфере туризма с учетом федерального и регионального опыта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1556792"/>
            <a:ext cx="3096344" cy="4254663"/>
          </a:xfrm>
          <a:solidFill>
            <a:schemeClr val="bg1">
              <a:alpha val="70000"/>
            </a:schemeClr>
          </a:solidFill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5949280"/>
            <a:ext cx="8064896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146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11430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А. В. Бриллиантов, Я. Е. Иванова Уголовное право России в схемах и определениях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3600400" cy="4536504"/>
          </a:xfrm>
          <a:solidFill>
            <a:schemeClr val="bg1">
              <a:alpha val="70000"/>
            </a:schemeClr>
          </a:solidFill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/>
              <a:t>Настоящее учебное пособие содержит учебный материал по Общей и Особенной частям уголовного права Российской Федерации, позволяет систематизировать полученные знания по предмету и незаменимо при подготовке к зачету и экзамену.</a:t>
            </a:r>
          </a:p>
          <a:p>
            <a:pPr marL="45720" indent="0">
              <a:buNone/>
            </a:pPr>
            <a:r>
              <a:rPr lang="ru-RU" dirty="0"/>
              <a:t>Издание подготовлено по состоянию законодательства </a:t>
            </a:r>
            <a:r>
              <a:rPr lang="ru-RU" dirty="0" smtClean="0"/>
              <a:t>на </a:t>
            </a:r>
            <a:r>
              <a:rPr lang="ru-RU" dirty="0"/>
              <a:t>май 2011 г.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024336" cy="4130224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5949280"/>
            <a:ext cx="8064896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7682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08012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3200" dirty="0">
                <a:effectLst/>
              </a:rPr>
              <a:t>Д. А. Борисович, Е. В. </a:t>
            </a:r>
            <a:r>
              <a:rPr lang="ru-RU" sz="3200" dirty="0" err="1">
                <a:effectLst/>
              </a:rPr>
              <a:t>Савкович</a:t>
            </a:r>
            <a:r>
              <a:rPr lang="ru-RU" sz="3200" dirty="0">
                <a:effectLst/>
              </a:rPr>
              <a:t> Экономика Республики </a:t>
            </a:r>
            <a:r>
              <a:rPr lang="ru-RU" sz="3200" dirty="0" smtClean="0">
                <a:effectLst/>
              </a:rPr>
              <a:t>Корея</a:t>
            </a:r>
            <a:endParaRPr lang="ru-RU" sz="3200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4176464" cy="4608512"/>
          </a:xfrm>
          <a:solidFill>
            <a:schemeClr val="bg1">
              <a:alpha val="70000"/>
            </a:schemeClr>
          </a:solidFill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/>
              <a:t>Данное учебное пособие описывает развитие экономической политики Республики Корея. В работе анализируются как общие стратегические решения корейского руководства, так и тактические преобразования в рамках отдельных отраслей национальной экономики Кореи. Больше внимание уделяется последним изменениям, которые произошли в экономике Республики Корея после мирового экономического кризиса 2008 г., а также инициативам в области новой экономики. Уделяется внимание международным экономическим связям Кореи с ведущими региональными и глобальными торговыми партнерами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168352" cy="4283838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5949280"/>
            <a:ext cx="8064896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Абонемент учебной литературы,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4326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920880" cy="936104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</a:rPr>
              <a:t>А. А. Черняк, Ж. А. Черняк, Ю. М. </a:t>
            </a:r>
            <a:r>
              <a:rPr lang="ru-RU" sz="2000" dirty="0" err="1">
                <a:effectLst/>
              </a:rPr>
              <a:t>Метельский</a:t>
            </a:r>
            <a:r>
              <a:rPr lang="ru-RU" sz="2000" dirty="0">
                <a:effectLst/>
              </a:rPr>
              <a:t>, С. А. Богданович Методы оптимизации: теория и алгоритмы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3960440" cy="4752528"/>
          </a:xfrm>
          <a:solidFill>
            <a:schemeClr val="bg1">
              <a:alpha val="70000"/>
            </a:schemeClr>
          </a:solidFill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/>
              <a:t>В учебном пособии рассмотрены различные вопросы дисциплины «Математическое программирование». Помимо традиционных разделов в книге представлены современные: фундаментальный алгоритм полиномиального решения задач линейной оптимизации, регуляризация неустойчивых задач оптимизации, введение в теорию полиномиальной сводимости и </a:t>
            </a:r>
            <a:r>
              <a:rPr lang="en-US" dirty="0"/>
              <a:t>NP</a:t>
            </a:r>
            <a:r>
              <a:rPr lang="ru-RU" dirty="0"/>
              <a:t>-полноты. В пособии содержаться строгие доказательства достаточно сложных теорем математического программирования. А в изложении ряда разделов, уже ставших традиционными, предложены новые подходы. В каждой главе материал излагается на двух уровнях, разных по сложности.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2952328" cy="4198981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5949280"/>
            <a:ext cx="8280920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854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75656" y="2996952"/>
            <a:ext cx="6512511" cy="11430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Монографии</a:t>
            </a:r>
            <a:endParaRPr lang="ru-RU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9586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936104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2800" dirty="0">
                <a:effectLst/>
              </a:rPr>
              <a:t>Математический анализ для экономистов (сост. И. В. Гутарова и др</a:t>
            </a:r>
            <a:r>
              <a:rPr lang="ru-RU" sz="2800" dirty="0" smtClean="0">
                <a:effectLst/>
              </a:rPr>
              <a:t>.)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24744"/>
            <a:ext cx="4248472" cy="4824536"/>
          </a:xfrm>
          <a:solidFill>
            <a:schemeClr val="bg1">
              <a:alpha val="70000"/>
            </a:schemeClr>
          </a:solidFill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/>
              <a:t>Учебное пособие содержит материал по таким разделам математического анализа, как дифференциальное и интегральное исчисление. Особое внимание уделено экономическим приложениям и применению производной в экономике.</a:t>
            </a:r>
          </a:p>
          <a:p>
            <a:pPr marL="45720" indent="0">
              <a:buNone/>
            </a:pPr>
            <a:r>
              <a:rPr lang="ru-RU" dirty="0"/>
              <a:t>Пособие содержит теоретические сведения, задачи для практических занятий и для самостоятельного решения, контрольные вопросы и </a:t>
            </a:r>
            <a:r>
              <a:rPr lang="ru-RU" dirty="0" err="1"/>
              <a:t>варинаты</a:t>
            </a:r>
            <a:r>
              <a:rPr lang="ru-RU" dirty="0"/>
              <a:t> контрольных работ.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00215"/>
            <a:ext cx="3177663" cy="4289025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5949280"/>
            <a:ext cx="8064896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Абонемент учебной литературы,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1845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92888" cy="1152128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effectLst/>
              </a:rPr>
              <a:t>М. Д. </a:t>
            </a:r>
            <a:r>
              <a:rPr lang="ru-RU" sz="3600" dirty="0" err="1">
                <a:effectLst/>
              </a:rPr>
              <a:t>Сущинская</a:t>
            </a:r>
            <a:r>
              <a:rPr lang="ru-RU" sz="3600" dirty="0">
                <a:effectLst/>
              </a:rPr>
              <a:t> 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Культурный </a:t>
            </a:r>
            <a:r>
              <a:rPr lang="ru-RU" sz="3600" dirty="0">
                <a:effectLst/>
              </a:rPr>
              <a:t>туризм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4464496" cy="4579902"/>
          </a:xfrm>
          <a:solidFill>
            <a:schemeClr val="bg1">
              <a:alpha val="70000"/>
            </a:schemeClr>
          </a:solidFill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/>
              <a:t>Учебное пособие посвящено тенденциям развития культурного туризма. В нем раскрываются основы теории и практики культурного туризма, его роль в развитии </a:t>
            </a:r>
            <a:r>
              <a:rPr lang="ru-RU" dirty="0" err="1"/>
              <a:t>дестинации</a:t>
            </a:r>
            <a:r>
              <a:rPr lang="ru-RU" dirty="0"/>
              <a:t> и туризма, обобщены и систематизированы общественные и отраслевые факторы теоретических и методических подходов к управлению культурным туризмом на разных управленческих уровнях и практики их применения.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02387"/>
            <a:ext cx="2880319" cy="4139311"/>
          </a:xfrm>
          <a:solidFill>
            <a:schemeClr val="bg1">
              <a:alpha val="70000"/>
            </a:schemeClr>
          </a:solidFill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5920670"/>
            <a:ext cx="8280920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3324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60840" cy="86409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2800" dirty="0">
                <a:effectLst/>
              </a:rPr>
              <a:t>О. А. Никитина История курортного дела и СПА-индустрии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24744"/>
            <a:ext cx="4392488" cy="4795926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/>
              <a:t>Учебное пособие посвящено развитию курортного дела. В нем показано зарождение и развитие курортов в мире и России, дана краткая характеристика и классификация курортных ресурсов, а также рассмотрено понятие, история и концепции СПА-индустрии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412776"/>
            <a:ext cx="2856065" cy="4104456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5920670"/>
            <a:ext cx="8280920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8835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008112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effectLst/>
              </a:rPr>
              <a:t>П. П. </a:t>
            </a:r>
            <a:r>
              <a:rPr lang="ru-RU" sz="2400" dirty="0" err="1">
                <a:effectLst/>
              </a:rPr>
              <a:t>Крылатков</a:t>
            </a:r>
            <a:r>
              <a:rPr lang="ru-RU" sz="2400" dirty="0">
                <a:effectLst/>
              </a:rPr>
              <a:t>, Е. Ю. Кузнецова, С. И. Фоминых Исследование систем управления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4392488" cy="4651910"/>
          </a:xfrm>
          <a:solidFill>
            <a:schemeClr val="bg1">
              <a:alpha val="70000"/>
            </a:schemeClr>
          </a:solidFill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В данном пособии рассмотрены основные понятия и методы системного анализа в управлении. Значительное внимание уделено основам моделирования, принципам информационного управления, принятию управленческих решений и экспертным оценкам. Изложены основы современной теории измерений и обработки результатов измерений в целях построения экономико-математических моделей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40768"/>
            <a:ext cx="3096344" cy="4449761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5920670"/>
            <a:ext cx="8496944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7128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648072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3200" dirty="0">
                <a:effectLst/>
              </a:rPr>
              <a:t>А. А. Внуков Защита </a:t>
            </a:r>
            <a:r>
              <a:rPr lang="ru-RU" sz="3200" dirty="0" smtClean="0">
                <a:effectLst/>
              </a:rPr>
              <a:t>Информации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980728"/>
            <a:ext cx="4104456" cy="4939942"/>
          </a:xfrm>
          <a:solidFill>
            <a:schemeClr val="bg1">
              <a:alpha val="70000"/>
            </a:schemeClr>
          </a:solidFill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/>
              <a:t>В учебном пособии представлены основные современные проблемы защиты информации, соответствующие описательные примеры в предпринимательской деятельности, методы решения и статистические данные. В нем рассмотрены вопросы правовой и административной защиты информации, интеллектуальной собственности в предпринимательской деятельности, работы службы безопасности предприятия. Дан материал о возникновении различных каналов утечки информации, разработке и применении технических методов поиска, обнаружения и ликвидации каналов утечки информации.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40768"/>
            <a:ext cx="3088837" cy="4470069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5920670"/>
            <a:ext cx="8424936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0597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1430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А. А. Внуков Защита информации в банковских системах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4104456" cy="4536504"/>
          </a:xfrm>
          <a:solidFill>
            <a:schemeClr val="bg1">
              <a:alpha val="70000"/>
            </a:schemeClr>
          </a:solidFill>
        </p:spPr>
        <p:txBody>
          <a:bodyPr>
            <a:normAutofit fontScale="70000" lnSpcReduction="20000"/>
          </a:bodyPr>
          <a:lstStyle/>
          <a:p>
            <a:pPr marL="45720" lvl="0" indent="0">
              <a:buNone/>
            </a:pPr>
            <a:r>
              <a:rPr lang="ru-RU" dirty="0" smtClean="0"/>
              <a:t>В </a:t>
            </a:r>
            <a:r>
              <a:rPr lang="ru-RU" dirty="0"/>
              <a:t>учебном пособии рассмотрены основные понятия защиты информации, правовая сторона защиты информации в банках и банковских системах, концепции и принципы политики безопасности в банках и банковских системах, техническое обеспечение безопасности коммерческого банка. Дан материал об атаках на цифровую подпись, алгоритмы, криптосистему; алгоритмах электронной цифровой подписи, основанных на ассиметричных и симметричных криптосистемах; полиграфических и голографических методах защиты от фальсификации документов и ценных бумаг. Рассмотрены вопросы применения программного обеспечения для контроля подлинности документов, решений для защиты корпоративной и коммерческой информации.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2808312" cy="4064102"/>
          </a:xfrm>
          <a:solidFill>
            <a:schemeClr val="bg1">
              <a:alpha val="70000"/>
            </a:schemeClr>
          </a:solidFill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5920670"/>
            <a:ext cx="8424936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9802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1430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2800" dirty="0">
                <a:effectLst/>
              </a:rPr>
              <a:t>М. А. </a:t>
            </a:r>
            <a:r>
              <a:rPr lang="ru-RU" sz="2800" dirty="0" err="1">
                <a:effectLst/>
              </a:rPr>
              <a:t>Венделева</a:t>
            </a:r>
            <a:r>
              <a:rPr lang="ru-RU" sz="2800" dirty="0">
                <a:effectLst/>
              </a:rPr>
              <a:t>, Ю. В. </a:t>
            </a:r>
            <a:r>
              <a:rPr lang="ru-RU" sz="2800" dirty="0" err="1">
                <a:effectLst/>
              </a:rPr>
              <a:t>Вертакова</a:t>
            </a:r>
            <a:r>
              <a:rPr lang="ru-RU" sz="2800" dirty="0">
                <a:effectLst/>
              </a:rPr>
              <a:t> Информационные технологии в </a:t>
            </a:r>
            <a:r>
              <a:rPr lang="ru-RU" sz="2800" dirty="0" smtClean="0">
                <a:effectLst/>
              </a:rPr>
              <a:t>управлении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3960440" cy="4608512"/>
          </a:xfrm>
          <a:solidFill>
            <a:schemeClr val="bg1">
              <a:alpha val="70000"/>
            </a:schemeClr>
          </a:solidFill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dirty="0"/>
              <a:t>В учебном пособии даны развернутые сведения о возможности, необходимости и эффективности использования информационного ресурса, информационных систем и технологий в сфере управления. Рассмотрена роль автоматизированных рабочих мест в работе менеджеров всех уровней управления. Кроме того, описываются современные подходы к реинжинирингу бизнес-процессов и построению информационных систем в разрезе управленческой деятельности, а также делается акцент на обеспечение безопасности информационных систем. В книге также рассматриваются другие прикладные аспекты информационного обеспечения управленческой деятельности, такие как технологии поддержки стратегического корпоративного планирования, системы поддержки аналитических исследований, экспертные и справочно-правовые системы. На примерах обсуждаются приемы и методы работы с программными комплексами, необходимыми в управленческой деятельности.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033510" cy="4413562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6021288"/>
            <a:ext cx="8424936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4512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64896" cy="11430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Ю. Н. Соловьева Конкурентные преимущества и </a:t>
            </a:r>
            <a:r>
              <a:rPr lang="ru-RU" sz="3200" dirty="0" err="1">
                <a:effectLst/>
              </a:rPr>
              <a:t>бенчмаркинг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484784"/>
            <a:ext cx="4032448" cy="4536504"/>
          </a:xfrm>
          <a:solidFill>
            <a:schemeClr val="bg1">
              <a:alpha val="70000"/>
            </a:schemeClr>
          </a:solidFill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dirty="0"/>
              <a:t>В учебном пособии охарактеризован современный этап конкуренции и особенности формирования конкурентоспособности компаний в этих условиях. Показаны принципы, задачи, виды </a:t>
            </a:r>
            <a:r>
              <a:rPr lang="ru-RU" dirty="0" err="1"/>
              <a:t>бенчмаркинга</a:t>
            </a:r>
            <a:r>
              <a:rPr lang="ru-RU" dirty="0"/>
              <a:t> как одного из методов повышения конкурентоспособности компании, раскрыто содержание наиболее важных его этапов. Рассмотрены некоторые проблемные, дискуссионные аспекты развития </a:t>
            </a:r>
            <a:r>
              <a:rPr lang="ru-RU" dirty="0" err="1"/>
              <a:t>бенчмаркинга</a:t>
            </a:r>
            <a:r>
              <a:rPr lang="ru-RU" dirty="0"/>
              <a:t>, которые могут вызвать затруднения при изучении </a:t>
            </a:r>
            <a:r>
              <a:rPr lang="ru-RU" dirty="0" smtClean="0"/>
              <a:t>курса</a:t>
            </a:r>
            <a:r>
              <a:rPr lang="ru-RU" dirty="0"/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5580"/>
            <a:ext cx="2952328" cy="4318668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6021288"/>
            <a:ext cx="8280920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0936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68952" cy="11430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М. О. </a:t>
            </a:r>
            <a:r>
              <a:rPr lang="ru-RU" sz="2800" dirty="0" err="1">
                <a:effectLst/>
              </a:rPr>
              <a:t>Грузикова</a:t>
            </a:r>
            <a:r>
              <a:rPr lang="ru-RU" sz="2800" dirty="0">
                <a:effectLst/>
              </a:rPr>
              <a:t>. П. Ю. </a:t>
            </a:r>
            <a:r>
              <a:rPr lang="ru-RU" sz="2800" dirty="0" err="1">
                <a:effectLst/>
              </a:rPr>
              <a:t>Фофанова</a:t>
            </a:r>
            <a:r>
              <a:rPr lang="ru-RU" sz="2800" dirty="0">
                <a:effectLst/>
              </a:rPr>
              <a:t> Основы теории межкультурной коммуникации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4320480" cy="4464496"/>
          </a:xfrm>
          <a:solidFill>
            <a:schemeClr val="bg1">
              <a:alpha val="70000"/>
            </a:schemeClr>
          </a:solidFill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/>
              <a:t>В данном пособии представлены общие сведения о проблемах, рассматриваемых в рамках теории межкультурной коммуникации и смежных с ней научных дисциплин. Пособие содержит также вопросы для самопроверки и задания, способствующие закреплению полученных знаний и формированию практических навыков, необходимых в межкультурном общении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00808"/>
            <a:ext cx="2885723" cy="4137040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6021288"/>
            <a:ext cx="8568952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4043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04856" cy="1008112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Л. В. Селезнева Подготовка рекламного и </a:t>
            </a:r>
            <a:r>
              <a:rPr lang="en-US" sz="2800" dirty="0">
                <a:effectLst/>
              </a:rPr>
              <a:t>PR</a:t>
            </a:r>
            <a:r>
              <a:rPr lang="ru-RU" sz="2800" dirty="0">
                <a:effectLst/>
              </a:rPr>
              <a:t>-текста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4176464" cy="4680520"/>
          </a:xfrm>
          <a:solidFill>
            <a:schemeClr val="bg1">
              <a:alpha val="70000"/>
            </a:schemeClr>
          </a:solidFill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/>
              <a:t>В книге представлены оригинальные источники, позволяющие студентам понять стилистические особенности </a:t>
            </a:r>
            <a:r>
              <a:rPr lang="en-US" dirty="0"/>
              <a:t>PR</a:t>
            </a:r>
            <a:r>
              <a:rPr lang="ru-RU" dirty="0"/>
              <a:t>-текстов, выработать навыки составления текстов разных жанров. Курс направлен на установление наиболее целесообразного использования средств языка в соответствии с содержанием текста, его жанром и назначением, и, как результат, на создание таких текстов, которые способствовали бы установлению действенной и эффективной коммуникации.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1"/>
            <a:ext cx="3024336" cy="4325239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6021288"/>
            <a:ext cx="8640960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979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1430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2400" dirty="0">
                <a:effectLst/>
              </a:rPr>
              <a:t>Г. А. Ключарев, М. С. Попов, В. И. Савинков </a:t>
            </a:r>
            <a:r>
              <a:rPr lang="ru-RU" sz="2400" dirty="0" smtClean="0">
                <a:effectLst/>
              </a:rPr>
              <a:t>«Инновационные </a:t>
            </a:r>
            <a:r>
              <a:rPr lang="ru-RU" sz="2400" dirty="0">
                <a:effectLst/>
              </a:rPr>
              <a:t>предприятия в вузах: вопросы интеграции с реальным сектором экономики»</a:t>
            </a:r>
            <a:br>
              <a:rPr lang="ru-RU" sz="2400" dirty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3759224" cy="453035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dirty="0"/>
              <a:t>В книге изложены вопросы востребованности научной продукции, разрабатываемой образовательными учреждениями. В ней показано становление малых инновационных предприятий университетов, результативность взаимодействия вузов, НИИ и производственных компаний в сфере науки и инноваций, а также прогноз в сфере интеграции вузовской науки и инноваций высокотехнологичных компаний.</a:t>
            </a:r>
          </a:p>
          <a:p>
            <a:pPr marL="45720" indent="0">
              <a:buNone/>
            </a:pPr>
            <a:endParaRPr lang="ru-RU" sz="1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5949280"/>
            <a:ext cx="8064896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2808312" cy="4068517"/>
          </a:xfrm>
        </p:spPr>
      </p:pic>
    </p:spTree>
    <p:extLst>
      <p:ext uri="{BB962C8B-B14F-4D97-AF65-F5344CB8AC3E}">
        <p14:creationId xmlns:p14="http://schemas.microsoft.com/office/powerpoint/2010/main" val="2141782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64896" cy="108012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Н. В. </a:t>
            </a:r>
            <a:r>
              <a:rPr lang="ru-RU" sz="2800" dirty="0" err="1">
                <a:effectLst/>
              </a:rPr>
              <a:t>Зылева</a:t>
            </a:r>
            <a:r>
              <a:rPr lang="ru-RU" sz="2800" dirty="0">
                <a:effectLst/>
              </a:rPr>
              <a:t>, Ю. С. Сахно Бухгалтерский учет на предприятиях малого бизнеса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3816424" cy="4522752"/>
          </a:xfrm>
          <a:solidFill>
            <a:schemeClr val="bg1">
              <a:alpha val="70000"/>
            </a:schemeClr>
          </a:solidFill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/>
              <a:t>В данном издании освящается круг вопросов, связанных с постановкой бухгалтерского учета, отчетности и аудита малых предприятий. При изучении материала студенты получат знания и умения в области организации бухгалтерского учета малых предприятий, навыки формирования финансовой отчетности и аудита ее достоверности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0"/>
            <a:ext cx="2808312" cy="3998247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6007536"/>
            <a:ext cx="7272808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2024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52928" cy="11430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2800" dirty="0">
                <a:effectLst/>
              </a:rPr>
              <a:t>А. В. Каменец, М. С. Кирова, И. А. </a:t>
            </a:r>
            <a:r>
              <a:rPr lang="ru-RU" sz="2800" dirty="0" err="1">
                <a:effectLst/>
              </a:rPr>
              <a:t>Урмина</a:t>
            </a:r>
            <a:r>
              <a:rPr lang="ru-RU" sz="2800" dirty="0">
                <a:effectLst/>
              </a:rPr>
              <a:t> Молодежный социальный туризм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3960440" cy="4594760"/>
          </a:xfrm>
          <a:solidFill>
            <a:schemeClr val="bg1">
              <a:alpha val="70000"/>
            </a:schemeClr>
          </a:solidFill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/>
              <a:t>В учебном пособии представлен молодежный социальный туризм как сложный социокультурный феномен. В нем раскрывается сущность молодежного социального туризма как объекта социокультурного проектирования, основные технологии организации, стратегии, а также организационно-экономические основы молодежного социального туризма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56792"/>
            <a:ext cx="3024336" cy="4305806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88750" y="6007536"/>
            <a:ext cx="8303730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510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36904" cy="108012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2400" dirty="0">
                <a:effectLst/>
              </a:rPr>
              <a:t>Л. К. Бабенко, Е. А. </a:t>
            </a:r>
            <a:r>
              <a:rPr lang="ru-RU" sz="2400" dirty="0" err="1">
                <a:effectLst/>
              </a:rPr>
              <a:t>Ищукова</a:t>
            </a:r>
            <a:r>
              <a:rPr lang="ru-RU" sz="2400" dirty="0">
                <a:effectLst/>
              </a:rPr>
              <a:t> Криптографическая защита информации: симметричное </a:t>
            </a:r>
            <a:r>
              <a:rPr lang="ru-RU" sz="2400" dirty="0" smtClean="0">
                <a:effectLst/>
              </a:rPr>
              <a:t>шифрование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3816424" cy="4666768"/>
          </a:xfrm>
          <a:solidFill>
            <a:schemeClr val="bg1">
              <a:alpha val="70000"/>
            </a:schemeClr>
          </a:solidFill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/>
              <a:t>Настоящее учебное пособие посвящено изучению основных аспектов современной криптографии, а именно ее большому разделу – симметричным блочным шифрам. Большое количество наглядных примеров позволит освоить основные принципы применения криптографических алгоритмов. Вопросы для самоконтроля и задачи для самостоятельного решения будут способствовать закреплению изученного материала. Изученный материал позволит самостоятельно применять полученные знания на практике в области криптографии и в области </a:t>
            </a:r>
            <a:r>
              <a:rPr lang="ru-RU" dirty="0" err="1"/>
              <a:t>криптоанализа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3024336" cy="4356797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6007536"/>
            <a:ext cx="8496944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4235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64896" cy="1008112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>
              <a:buNone/>
            </a:pPr>
            <a:r>
              <a:rPr lang="ru-RU" sz="2400" dirty="0">
                <a:effectLst/>
              </a:rPr>
              <a:t>М. И. Литвиненко Консолидированная финансовая отчетность в соответствии с новыми </a:t>
            </a:r>
            <a:r>
              <a:rPr lang="ru-RU" sz="2400" dirty="0" smtClean="0">
                <a:effectLst/>
              </a:rPr>
              <a:t>стандартами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4104456" cy="4666768"/>
          </a:xfrm>
          <a:solidFill>
            <a:schemeClr val="bg1">
              <a:alpha val="70000"/>
            </a:schemeClr>
          </a:solidFill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/>
              <a:t>В учебнике рассматриваются теоретические и практические аспекты составления консолидированной финансовой отчетности в соответствии с международными стандартами финансовой отчетности (МФСО), правовые основы регулирования консолидированной финансовой отчетности в России, техника выполнения процедур консолидации.</a:t>
            </a:r>
          </a:p>
          <a:p>
            <a:pPr marL="45720" indent="0">
              <a:buNone/>
            </a:pPr>
            <a:r>
              <a:rPr lang="ru-RU" dirty="0"/>
              <a:t>Содержание пособия – результат многолетней практики чтения курса «Консолидированная финансовая отчетность» в </a:t>
            </a:r>
            <a:r>
              <a:rPr lang="ru-RU" dirty="0" err="1"/>
              <a:t>РАНХиГС</a:t>
            </a:r>
            <a:r>
              <a:rPr lang="ru-RU" dirty="0"/>
              <a:t> при Президенте РФ. Оно подготовлено с учетом опыта работы автора в качестве консультанта по постановке систем консолидированного учета и отчетности ряда российских компаний.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1480131"/>
            <a:ext cx="3050998" cy="4395207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6007536"/>
            <a:ext cx="8208912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2852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936104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2000" dirty="0">
                <a:effectLst/>
              </a:rPr>
              <a:t>Л. Г. Матвеева, А. Ю. Никитаева, О. А. Чернова, Е. Ф. </a:t>
            </a:r>
            <a:r>
              <a:rPr lang="ru-RU" sz="2000" dirty="0" err="1">
                <a:effectLst/>
              </a:rPr>
              <a:t>Щипанов</a:t>
            </a:r>
            <a:r>
              <a:rPr lang="ru-RU" sz="2000" dirty="0">
                <a:effectLst/>
              </a:rPr>
              <a:t> Управление инвестиционными проектами в условиях риска и </a:t>
            </a:r>
            <a:r>
              <a:rPr lang="ru-RU" sz="2000" dirty="0" smtClean="0">
                <a:effectLst/>
              </a:rPr>
              <a:t>неопределенности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4104456" cy="4738776"/>
          </a:xfrm>
          <a:solidFill>
            <a:schemeClr val="bg1">
              <a:alpha val="70000"/>
            </a:schemeClr>
          </a:solidFill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/>
              <a:t>В учебном пособии рассмотрены основные подходы и методический инструментарий управления инвестиционными проектами в условиях риска и неопределенности. Особое внимание уделяется отраслевой специфике методов оценки рисков и системы риск-менеджмента. Каждый модуль учебного пособия содержит вопросы для повторения материала. В отдельном модуле приведены </a:t>
            </a:r>
            <a:r>
              <a:rPr lang="ru-RU" dirty="0" err="1"/>
              <a:t>кейсовые</a:t>
            </a:r>
            <a:r>
              <a:rPr lang="ru-RU" dirty="0"/>
              <a:t> задания, позволяющие на конкретных примерах уяснить и закрепить изложенный материал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096344" cy="4464496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6007536"/>
            <a:ext cx="8280920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3970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92888" cy="936104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3200" dirty="0">
                <a:effectLst/>
              </a:rPr>
              <a:t>Ю. П. Парфенов </a:t>
            </a:r>
            <a:r>
              <a:rPr lang="ru-RU" sz="3200" dirty="0" err="1">
                <a:effectLst/>
              </a:rPr>
              <a:t>Постреляционные</a:t>
            </a:r>
            <a:r>
              <a:rPr lang="ru-RU" sz="3200" dirty="0">
                <a:effectLst/>
              </a:rPr>
              <a:t> хранилища </a:t>
            </a:r>
            <a:r>
              <a:rPr lang="ru-RU" sz="3200" dirty="0" smtClean="0">
                <a:effectLst/>
              </a:rPr>
              <a:t>данных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3672408" cy="4738776"/>
          </a:xfrm>
          <a:solidFill>
            <a:schemeClr val="bg1">
              <a:alpha val="70000"/>
            </a:schemeClr>
          </a:solidFill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/>
              <a:t>В учебном пособии рассматриваются требования к хранилищам данных в условиях информационной глобализации. Приводятся классификация новых типов хранилищ, характеристика используемых модулей данных и методов их обработки. Дается описание приемов работы с объектно-реляционными и </a:t>
            </a:r>
            <a:r>
              <a:rPr lang="en-US" dirty="0" err="1"/>
              <a:t>NoSQL</a:t>
            </a:r>
            <a:r>
              <a:rPr lang="ru-RU" dirty="0"/>
              <a:t> базами данных. Рассматриваются методы и средства хранения и обработки больших данных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2932411" cy="4176465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007536"/>
            <a:ext cx="8352928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4342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2" cy="11430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2800" dirty="0">
                <a:effectLst/>
              </a:rPr>
              <a:t>Бухгалтерский учет на предприятиях малого бизнеса (под редакцией Н. А. </a:t>
            </a:r>
            <a:r>
              <a:rPr lang="ru-RU" sz="2800" dirty="0" err="1">
                <a:effectLst/>
              </a:rPr>
              <a:t>Продановой</a:t>
            </a:r>
            <a:r>
              <a:rPr lang="ru-RU" sz="2800" dirty="0">
                <a:effectLst/>
              </a:rPr>
              <a:t>)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3888432" cy="4594760"/>
          </a:xfrm>
          <a:solidFill>
            <a:schemeClr val="bg1">
              <a:alpha val="70000"/>
            </a:schemeClr>
          </a:solidFill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/>
              <a:t>В пособии раскрываются особенности нормативно-правового регулирования деятельности субъектов малого бизнеса, их функционирования, которые влияют как на организацию, так и методологию бухгалтерского учета. Рассматриваются основы ведения бухгалтерского учета на предприятиях малого бизнеса. Подробно описываются особенности ведения учета, которые используются при учете на малых предприятиях. В пособии приводится анализ финансовой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6007536"/>
            <a:ext cx="8280920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84784"/>
            <a:ext cx="2952328" cy="4392488"/>
          </a:xfrm>
        </p:spPr>
      </p:pic>
    </p:spTree>
    <p:extLst>
      <p:ext uri="{BB962C8B-B14F-4D97-AF65-F5344CB8AC3E}">
        <p14:creationId xmlns:p14="http://schemas.microsoft.com/office/powerpoint/2010/main" val="570420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92888" cy="936104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Государственные финансы (под общей редакцией Н. И. </a:t>
            </a:r>
            <a:r>
              <a:rPr lang="ru-RU" sz="2800" dirty="0" err="1">
                <a:effectLst/>
              </a:rPr>
              <a:t>Берзона</a:t>
            </a:r>
            <a:r>
              <a:rPr lang="ru-RU" sz="2800" dirty="0" smtClean="0">
                <a:effectLst/>
              </a:rPr>
              <a:t>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3888432" cy="4738776"/>
          </a:xfrm>
          <a:solidFill>
            <a:schemeClr val="bg1">
              <a:alpha val="70000"/>
            </a:schemeClr>
          </a:solidFill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/>
              <a:t>Учебное пособие посвящено вопросам государственных финансов. Изложены роль и функции государственных финансов в регулировании бюджетной системы, источники формирования доходной части бюджета и направления использования бюджетных средств, современная налоговая система России и других стран. Учебно-методический комплекс книги включает ключевые понятия и термины, контрольные вопросы и задачи, которые помогут студентам в освоении теоретического материала.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2952328" cy="4335124"/>
          </a:xfrm>
          <a:solidFill>
            <a:schemeClr val="bg1">
              <a:alpha val="70000"/>
            </a:schemeClr>
          </a:solidFill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6007536"/>
            <a:ext cx="8352928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3444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36904" cy="11430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2800" dirty="0">
                <a:effectLst/>
              </a:rPr>
              <a:t>В. Н. </a:t>
            </a:r>
            <a:r>
              <a:rPr lang="ru-RU" sz="2800" dirty="0" err="1">
                <a:effectLst/>
              </a:rPr>
              <a:t>Дорман</a:t>
            </a:r>
            <a:r>
              <a:rPr lang="ru-RU" sz="2800" dirty="0">
                <a:effectLst/>
              </a:rPr>
              <a:t> Коммерческая организация: доходы и расходы, финансовый </a:t>
            </a:r>
            <a:r>
              <a:rPr lang="ru-RU" sz="2800" dirty="0" smtClean="0">
                <a:effectLst/>
              </a:rPr>
              <a:t>результат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3600400" cy="4522752"/>
          </a:xfrm>
          <a:solidFill>
            <a:schemeClr val="bg1">
              <a:alpha val="70000"/>
            </a:schemeClr>
          </a:solidFill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/>
              <a:t>Учебное пособие содержит изложенный в доступной форме теоретический материал о доходах и расходах коммерческой организации ми формировании финансового результата деятельности, материалы для практических занятий и самостоятельной работы студентов, вопросы для самопроверки в форме тестов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2866638" cy="4248472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6007536"/>
            <a:ext cx="8496944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7635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04856" cy="11430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Л. В. Кавун Психология личности. Теории зарубежных психологов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412776"/>
            <a:ext cx="3744416" cy="4594760"/>
          </a:xfrm>
          <a:solidFill>
            <a:schemeClr val="bg1">
              <a:alpha val="70000"/>
            </a:schemeClr>
          </a:solidFill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В </a:t>
            </a:r>
            <a:r>
              <a:rPr lang="ru-RU" dirty="0"/>
              <a:t>учебном пособии рассмотрен предмет психологии личности и воззрения на природу личности представителей разных направлений психологии. Каждая теория представлена в виде схемы, на которой обозначены основные компоненты теории личности. На схемах в символической форме выражены взаимосвязь и взаимовлияние элементов структуры, позволяющие увидеть человека как целостность, единство.</a:t>
            </a:r>
          </a:p>
          <a:p>
            <a:pPr marL="45720" indent="0">
              <a:buNone/>
            </a:pPr>
            <a:r>
              <a:rPr lang="ru-RU" dirty="0"/>
              <a:t>Помимо схем описание теории личности каждого </a:t>
            </a:r>
            <a:r>
              <a:rPr lang="ru-RU" dirty="0" err="1"/>
              <a:t>персонолога</a:t>
            </a:r>
            <a:r>
              <a:rPr lang="ru-RU" dirty="0"/>
              <a:t> содержит список ключевых понятий и литературу по теме, где основной упор делается на список монографий автора теории, переведенных на русский язык.</a:t>
            </a:r>
          </a:p>
          <a:p>
            <a:pPr marL="45720" indent="0">
              <a:buNone/>
            </a:pPr>
            <a:r>
              <a:rPr lang="ru-RU" dirty="0"/>
              <a:t>Данное пособие – хорошая база для изучения курса и подготовки к текущей и итоговой аттестации по курсу «Психология личности».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5"/>
            <a:ext cx="2736304" cy="3936523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6007536"/>
            <a:ext cx="8208912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37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152128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2400" dirty="0">
                <a:effectLst/>
              </a:rPr>
              <a:t>О. А. Макарова «Акционерные общества с государственным участием. Проблемы корпоративного управления»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4032448" cy="4752528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1300" dirty="0" smtClean="0"/>
          </a:p>
          <a:p>
            <a:pPr marL="45720" indent="0">
              <a:buNone/>
            </a:pPr>
            <a:r>
              <a:rPr lang="ru-RU" sz="1300" dirty="0" smtClean="0"/>
              <a:t>В </a:t>
            </a:r>
            <a:r>
              <a:rPr lang="ru-RU" sz="1300" dirty="0"/>
              <a:t>последнее время в средствах массовой информации всё чаще появляются сообщения о приватизации государственных корпораций и компаний. Что же такое государственная корпорация и государственная компания? А что такое акционерное общество с участием государства? Как появились первые российские акционерные общества? Как строится управление такими акционерными обществами и кто от имени государства осуществляет права акционера? Что будет реализовываться государством в процессе приватизации? Почему имеет значение, какой пакет акций остается в собственности государства? И почему в условиях грядущей приватизации особую актуальность приобретает создание эффективной и качественной модели управления в акционерных обществах с участием государства? На эти вопросы читатели смогут найти ответы в предоставляемой их вниманию монографии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2808312" cy="4252839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6093296"/>
            <a:ext cx="8064896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95565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1008112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2800" dirty="0">
                <a:effectLst/>
              </a:rPr>
              <a:t>И. П. Воробьева, О. С. </a:t>
            </a:r>
            <a:r>
              <a:rPr lang="ru-RU" sz="2800" dirty="0" err="1">
                <a:effectLst/>
              </a:rPr>
              <a:t>Селевич</a:t>
            </a:r>
            <a:r>
              <a:rPr lang="ru-RU" sz="2800" dirty="0">
                <a:effectLst/>
              </a:rPr>
              <a:t> Экономика и управление </a:t>
            </a:r>
            <a:r>
              <a:rPr lang="ru-RU" sz="2800" dirty="0" smtClean="0">
                <a:effectLst/>
              </a:rPr>
              <a:t>производством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3888432" cy="459476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45720" indent="0">
              <a:buNone/>
            </a:pPr>
            <a:r>
              <a:rPr lang="ru-RU" dirty="0"/>
              <a:t>В пособии определяется содержание, порядок изучения дисциплины «Экономика и управление производством». Предусмотрено изучение основ организации и управления, затрат и результатов деятельности предприятия, исследование экономики предприятия с учетом отраслевой специфики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2880320" cy="4231414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007536"/>
            <a:ext cx="8352928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8244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11430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3200" dirty="0">
                <a:effectLst/>
              </a:rPr>
              <a:t>В. Н. </a:t>
            </a:r>
            <a:r>
              <a:rPr lang="ru-RU" sz="3200" dirty="0" err="1">
                <a:effectLst/>
              </a:rPr>
              <a:t>Дорман</a:t>
            </a:r>
            <a:r>
              <a:rPr lang="ru-RU" sz="3200" dirty="0">
                <a:effectLst/>
              </a:rPr>
              <a:t> Коммерческая </a:t>
            </a:r>
            <a:r>
              <a:rPr lang="ru-RU" sz="3200" dirty="0" smtClean="0">
                <a:effectLst/>
              </a:rPr>
              <a:t>деятельность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84784"/>
            <a:ext cx="3744416" cy="4522752"/>
          </a:xfrm>
          <a:solidFill>
            <a:schemeClr val="bg1">
              <a:alpha val="70000"/>
            </a:schemeClr>
          </a:solidFill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/>
              <a:t>Данное учебное пособие подготовлено в соответствии с программой дисциплины «Экономика коммерческой организации». Пособие содержит изложенный в доступной форме теоретический материал о производственных и финансовых ресурсах коммерческой организации, материалы для практических занятий и самостоятельной работы студентов, вопросы для самопроверки в форме тестов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2952328" cy="4337200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007536"/>
            <a:ext cx="8352928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3586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1008112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2800" dirty="0">
                <a:effectLst/>
              </a:rPr>
              <a:t>Д. А. Борисов Политика Шанхайской организации </a:t>
            </a:r>
            <a:r>
              <a:rPr lang="ru-RU" sz="2800" dirty="0" smtClean="0">
                <a:effectLst/>
              </a:rPr>
              <a:t>сотрудничества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4248472" cy="4536504"/>
          </a:xfrm>
          <a:solidFill>
            <a:schemeClr val="bg1">
              <a:alpha val="70000"/>
            </a:schemeClr>
          </a:solidFill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/>
              <a:t>Учебное пособие раскрывает развитие Шанхайской организации сотрудничества, анализируются как концептуальные аспекты политики безопасности ШОС, так и нормативно-правовые решения по противодействию традиционным и новым угрозам безопасности в Центральной Азии. Автор уделяет особое внимание действиям ШОС в области борьбы с терроризмом как основному направлению взаимодействия стран – членов ШОС. В книге прослеживаются внутренние и внешние детерминанты эволюции политики безопасности ШОС, выделяются военно-силовые и гуманитарные методы антитеррористической деятельности в рамках «шанхайской дипломатии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096344" cy="4123018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5805264"/>
            <a:ext cx="8496944" cy="841216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Абонемент учебной литературы,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55377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36904" cy="1008112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3600" dirty="0">
                <a:effectLst/>
              </a:rPr>
              <a:t>Н. Л. Антонова </a:t>
            </a:r>
            <a:r>
              <a:rPr lang="ru-RU" sz="3600" dirty="0" smtClean="0">
                <a:effectLst/>
              </a:rPr>
              <a:t>Демография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3672408" cy="473877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45720" indent="0">
              <a:buNone/>
            </a:pPr>
            <a:r>
              <a:rPr lang="ru-RU" dirty="0"/>
              <a:t>В учебном пособии излагается материал лекций по курсу «Демография». К каждой теме даны вопросы, практические задания, темы рефератов и списки рекомендуемой литературы, а по всему курсу – тестовые задания, вопросы к зачету / экзамену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8"/>
            <a:ext cx="3135806" cy="4542970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6007536"/>
            <a:ext cx="8280920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67432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11430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3200" dirty="0">
                <a:effectLst/>
              </a:rPr>
              <a:t> Е. А. </a:t>
            </a:r>
            <a:r>
              <a:rPr lang="ru-RU" sz="3200" dirty="0" err="1">
                <a:effectLst/>
              </a:rPr>
              <a:t>Джанджугазова</a:t>
            </a:r>
            <a:r>
              <a:rPr lang="ru-RU" sz="3200" dirty="0">
                <a:effectLst/>
              </a:rPr>
              <a:t> Маркетинг туристских </a:t>
            </a:r>
            <a:r>
              <a:rPr lang="ru-RU" sz="3200" dirty="0" smtClean="0">
                <a:effectLst/>
              </a:rPr>
              <a:t>территорий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484784"/>
            <a:ext cx="4032448" cy="4522752"/>
          </a:xfrm>
          <a:solidFill>
            <a:schemeClr val="bg1">
              <a:alpha val="70000"/>
            </a:schemeClr>
          </a:solidFill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/>
              <a:t>В учебном пособии рассмотрены основные пути, методы формирования и продвижения территориального туристского продукта с учетом региональной специфики, при этом большое внимание уделено формированию особого образа региона в глобальном информационном пространстве.</a:t>
            </a:r>
          </a:p>
          <a:p>
            <a:pPr marL="45720" indent="0">
              <a:buNone/>
            </a:pPr>
            <a:r>
              <a:rPr lang="ru-RU" dirty="0"/>
              <a:t>В книге приводится больше количество примеров из практики работы российских и зарубежных предприятий индустрии туризма и гостеприимства, национальных и региональных туристских администраций.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2952328" cy="4277158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55576" y="6007536"/>
            <a:ext cx="8136904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5249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36904" cy="11430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2800" dirty="0">
                <a:effectLst/>
              </a:rPr>
              <a:t>Основы потребительских знаний (под общей редакцией Л. Б. </a:t>
            </a:r>
            <a:r>
              <a:rPr lang="ru-RU" sz="2800" dirty="0" err="1">
                <a:effectLst/>
              </a:rPr>
              <a:t>Нюренбергер</a:t>
            </a:r>
            <a:r>
              <a:rPr lang="ru-RU" sz="2800" dirty="0" smtClean="0">
                <a:effectLst/>
              </a:rPr>
              <a:t>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3960440" cy="4522752"/>
          </a:xfrm>
          <a:solidFill>
            <a:schemeClr val="bg1">
              <a:alpha val="70000"/>
            </a:schemeClr>
          </a:solidFill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/>
              <a:t>В учебном пособии изложены теоретические и практические подходы к формированию и реализации взаимодействия субъектов потребительского рынка, рассматриваются социально-экономические и естественно-научные основания формирования потребительских предпочтений, позволяющие повысить эффективность коммерческой деятельности. Отдельно излагаются вопросы нормативно-правового регулирования защиты прав потребителей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024336" cy="4022731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6007536"/>
            <a:ext cx="8496944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Абонемент учебной литературы,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70912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48872" cy="936104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2400" dirty="0">
                <a:effectLst/>
              </a:rPr>
              <a:t>Н. Е. Водопьянова, Е. С. </a:t>
            </a:r>
            <a:r>
              <a:rPr lang="ru-RU" sz="2400" dirty="0" err="1">
                <a:effectLst/>
              </a:rPr>
              <a:t>Старченкова</a:t>
            </a:r>
            <a:r>
              <a:rPr lang="ru-RU" sz="2400" dirty="0">
                <a:effectLst/>
              </a:rPr>
              <a:t> Психология управления персоналом. Психическое </a:t>
            </a:r>
            <a:r>
              <a:rPr lang="ru-RU" sz="2400" dirty="0" smtClean="0">
                <a:effectLst/>
              </a:rPr>
              <a:t>выгорание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4392488" cy="4666768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2400" dirty="0" smtClean="0"/>
          </a:p>
          <a:p>
            <a:pPr marL="45720" indent="0">
              <a:buNone/>
            </a:pPr>
            <a:r>
              <a:rPr lang="ru-RU" sz="2400" dirty="0" smtClean="0"/>
              <a:t>Настоящее </a:t>
            </a:r>
            <a:r>
              <a:rPr lang="ru-RU" sz="2400" dirty="0"/>
              <a:t>учебное пособие посвящено причинам психического выгорания на работе. В нем представлены симптомы и последствия стресса, причины выгорания специалистов разных профессий, экзистенциальные аспекты выгорания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2952328" cy="4232528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6007536"/>
            <a:ext cx="8208912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Абонемент учебной литературы,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83887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03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936104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2400" dirty="0" smtClean="0">
                <a:effectLst/>
              </a:rPr>
              <a:t>Управление Бизнес-процессами: современные методы. Под редакцией А. И. Громова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4248472" cy="4824536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45720" indent="0">
              <a:spcAft>
                <a:spcPts val="0"/>
              </a:spcAft>
              <a:buNone/>
            </a:pPr>
            <a:r>
              <a:rPr lang="ru-RU" sz="1600" dirty="0"/>
              <a:t>Данная книга посвящена рассмотрению </a:t>
            </a:r>
            <a:endParaRPr lang="ru-RU" sz="1600" dirty="0" smtClean="0"/>
          </a:p>
          <a:p>
            <a:pPr marL="45720" indent="0">
              <a:spcAft>
                <a:spcPts val="0"/>
              </a:spcAft>
              <a:buNone/>
            </a:pPr>
            <a:r>
              <a:rPr lang="en-US" sz="1600" dirty="0" smtClean="0"/>
              <a:t>S</a:t>
            </a:r>
            <a:r>
              <a:rPr lang="ru-RU" sz="1600" dirty="0"/>
              <a:t>-</a:t>
            </a:r>
            <a:r>
              <a:rPr lang="en-US" sz="1600" dirty="0"/>
              <a:t>BPM</a:t>
            </a:r>
            <a:r>
              <a:rPr lang="ru-RU" sz="1600" dirty="0"/>
              <a:t>-методологии. Авторы показывают место </a:t>
            </a:r>
            <a:r>
              <a:rPr lang="en-US" sz="1600" dirty="0"/>
              <a:t>S</a:t>
            </a:r>
            <a:r>
              <a:rPr lang="ru-RU" sz="1600" dirty="0"/>
              <a:t>-</a:t>
            </a:r>
            <a:r>
              <a:rPr lang="en-US" sz="1600" dirty="0"/>
              <a:t>BPM</a:t>
            </a:r>
            <a:r>
              <a:rPr lang="ru-RU" sz="1600" dirty="0"/>
              <a:t>-методологии на всех стадиях процессного управления: анализа, построения моделей, их </a:t>
            </a:r>
            <a:r>
              <a:rPr lang="ru-RU" sz="1600" dirty="0" err="1"/>
              <a:t>валидации</a:t>
            </a:r>
            <a:r>
              <a:rPr lang="ru-RU" sz="1600" dirty="0"/>
              <a:t>, оптимизации, реализации и мониторинга. Особое место в книге отведено роли языка и коммуникаций при реализации процессного управления.</a:t>
            </a:r>
          </a:p>
          <a:p>
            <a:pPr marL="45720" indent="0">
              <a:buNone/>
            </a:pPr>
            <a:r>
              <a:rPr lang="ru-RU" sz="1600" dirty="0"/>
              <a:t>Данной книгой авторы приглашают вас, уважаемые читатели, провести дискуссию о различных аспектах проектирования организации. Все заинтересованные в оптимизации процессов могут попробовать этот прагматический подход.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2776"/>
            <a:ext cx="3096344" cy="4577561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093296"/>
            <a:ext cx="7992888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207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1008112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2800" dirty="0">
                <a:effectLst/>
              </a:rPr>
              <a:t>Е. Г. Иншакова. Электронное правительство в публичном управлении</a:t>
            </a:r>
            <a:r>
              <a:rPr lang="ru-RU" sz="2800" dirty="0" smtClean="0">
                <a:effectLst/>
              </a:rPr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4104456" cy="4896544"/>
          </a:xfrm>
          <a:solidFill>
            <a:schemeClr val="bg1">
              <a:alpha val="70000"/>
            </a:schemeClr>
          </a:solidFill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r>
              <a:rPr lang="ru-RU" sz="2900" dirty="0"/>
              <a:t>Монография посвящена проблемам понимания, формированию организационной структуры и роли «электронного правительства» в публичном управлении. В ней рассматриваются вопросы использования потенциала новых информационных технологий в деятельности исполнительных органов власти в сочетании с организационными пре- образованиями и новыми методами, которые способствуют улучшению качества услуг государственного сектора, а также анализируются условия формирования системы надлежащего публичного управления, реализации в деятельности органов исполнительной власти принципа открытости доступа к информации, усиления общественного контроля за деятельностью государственных органов, органов местного самоуправления, должностных лиц, государственных и муниципальных служащих. По представленным размышлениям можно судить о дальнейшем развитии обсуждаемых научно-практических вопросов и о логике появления новой аргументации автором предложений и рекомендаций по исследуемой тематике.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2776"/>
            <a:ext cx="2944113" cy="4266684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093296"/>
            <a:ext cx="7992888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350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008112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М. А. Котляров Основы </a:t>
            </a:r>
            <a:r>
              <a:rPr lang="ru-RU" sz="2800" dirty="0" err="1">
                <a:effectLst/>
              </a:rPr>
              <a:t>девелопмента</a:t>
            </a:r>
            <a:r>
              <a:rPr lang="ru-RU" sz="2800" dirty="0">
                <a:effectLst/>
              </a:rPr>
              <a:t> недвижимости.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4176464" cy="4896544"/>
          </a:xfrm>
          <a:solidFill>
            <a:schemeClr val="bg1">
              <a:alpha val="70000"/>
            </a:schemeClr>
          </a:solidFill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/>
              <a:t>Проекты комплексного освоения территорий и реновации недвижимости, создание комфортной городской среды требуют специалистов новой формации. Необходимы профессионалы в сфере </a:t>
            </a:r>
            <a:r>
              <a:rPr lang="ru-RU" dirty="0" err="1"/>
              <a:t>девелопмента</a:t>
            </a:r>
            <a:r>
              <a:rPr lang="ru-RU" dirty="0"/>
              <a:t> (развития) недвижимости и территорий, способных работать в условиях пересечения интересов владельцев жилой и коммерческой недвижимости, инвесторов, общественных групп и органов власти. </a:t>
            </a:r>
            <a:r>
              <a:rPr lang="ru-RU" dirty="0" err="1"/>
              <a:t>Девелопмент</a:t>
            </a:r>
            <a:r>
              <a:rPr lang="ru-RU" dirty="0"/>
              <a:t> недвижимости представлен в монографии как целое научное и практическое знание, основа устойчивого развития городов. Рассмотрены модели </a:t>
            </a:r>
            <a:r>
              <a:rPr lang="ru-RU" dirty="0" err="1"/>
              <a:t>девелопмента</a:t>
            </a:r>
            <a:r>
              <a:rPr lang="ru-RU" dirty="0"/>
              <a:t>, созданные представителями мировых научных школ: показана связь </a:t>
            </a:r>
            <a:r>
              <a:rPr lang="ru-RU" dirty="0" err="1"/>
              <a:t>девелопмента</a:t>
            </a:r>
            <a:r>
              <a:rPr lang="ru-RU" dirty="0"/>
              <a:t> недвижимости и градостроительного регулирования.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8"/>
            <a:ext cx="2995796" cy="4366008"/>
          </a:xfrm>
          <a:solidFill>
            <a:schemeClr val="bg1">
              <a:alpha val="70000"/>
            </a:schemeClr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093296"/>
            <a:ext cx="7992888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19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2636912"/>
            <a:ext cx="6512511" cy="86409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Научные издания</a:t>
            </a:r>
            <a:endParaRPr lang="ru-RU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358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3" y="280228"/>
            <a:ext cx="7416824" cy="988532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sz="2400" dirty="0">
                <a:effectLst/>
              </a:rPr>
              <a:t>Актуальные проблемы гражданского права. Научный </a:t>
            </a:r>
            <a:r>
              <a:rPr lang="ru-RU" sz="2400" dirty="0" smtClean="0">
                <a:effectLst/>
              </a:rPr>
              <a:t>журнал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40768"/>
            <a:ext cx="3264897" cy="4351278"/>
          </a:xfrm>
          <a:solidFill>
            <a:schemeClr val="bg1">
              <a:alpha val="70000"/>
            </a:schemeClr>
          </a:solidFill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80678" y="5775498"/>
            <a:ext cx="7992888" cy="638944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>
                <a:effectLst/>
              </a:rPr>
              <a:t>Место хранения: Читальный зал учебной литературы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244295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</TotalTime>
  <Words>3298</Words>
  <Application>Microsoft Office PowerPoint</Application>
  <PresentationFormat>Экран (4:3)</PresentationFormat>
  <Paragraphs>139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Воздушный поток</vt:lpstr>
      <vt:lpstr>Новые поступления февраля </vt:lpstr>
      <vt:lpstr>Монографии</vt:lpstr>
      <vt:lpstr>Г. А. Ключарев, М. С. Попов, В. И. Савинков «Инновационные предприятия в вузах: вопросы интеграции с реальным сектором экономики» </vt:lpstr>
      <vt:lpstr>О. А. Макарова «Акционерные общества с государственным участием. Проблемы корпоративного управления» </vt:lpstr>
      <vt:lpstr>Управление Бизнес-процессами: современные методы. Под редакцией А. И. Громова</vt:lpstr>
      <vt:lpstr>Е. Г. Иншакова. Электронное правительство в публичном управлении.</vt:lpstr>
      <vt:lpstr>М. А. Котляров Основы девелопмента недвижимости.</vt:lpstr>
      <vt:lpstr>Научные издания</vt:lpstr>
      <vt:lpstr>Актуальные проблемы гражданского права. Научный журнал</vt:lpstr>
      <vt:lpstr>Сборники научных трудов и статей</vt:lpstr>
      <vt:lpstr>Актуальные проблемы гражданского права. Сборник научных трудов </vt:lpstr>
      <vt:lpstr>Научная сессия студентов факультета государственного сектора НГУЭУ – 2017. Сборник научных статей.</vt:lpstr>
      <vt:lpstr>Бухгалтерский учет, анализ и аудит: форсайт и бэкграунд. Сборник научных статей по материалам Межрегионального бухгалтерского форума, посвященного 50-летию НГУЭУ и бухгалтерского образования в Сибири (Новосибирск, 2-3 октября 2017 г.)</vt:lpstr>
      <vt:lpstr>Социальные практики и управление: проблемное поле социологии. Материалы Сибирского социологического форума с международным участием (Новосибирск, 24 ноября 2017) </vt:lpstr>
      <vt:lpstr>Учебники, учебные пособия, практикумы</vt:lpstr>
      <vt:lpstr>В. А. Золотовский, Н. Я. Золотовская Правовое регулирование в сфере туризма </vt:lpstr>
      <vt:lpstr>А. В. Бриллиантов, Я. Е. Иванова Уголовное право России в схемах и определениях</vt:lpstr>
      <vt:lpstr>Д. А. Борисович, Е. В. Савкович Экономика Республики Корея</vt:lpstr>
      <vt:lpstr>А. А. Черняк, Ж. А. Черняк, Ю. М. Метельский, С. А. Богданович Методы оптимизации: теория и алгоритмы</vt:lpstr>
      <vt:lpstr>Математический анализ для экономистов (сост. И. В. Гутарова и др.)</vt:lpstr>
      <vt:lpstr>М. Д. Сущинская  Культурный туризм</vt:lpstr>
      <vt:lpstr>О. А. Никитина История курортного дела и СПА-индустрии </vt:lpstr>
      <vt:lpstr>П. П. Крылатков, Е. Ю. Кузнецова, С. И. Фоминых Исследование систем управления</vt:lpstr>
      <vt:lpstr>А. А. Внуков Защита Информации</vt:lpstr>
      <vt:lpstr>А. А. Внуков Защита информации в банковских системах</vt:lpstr>
      <vt:lpstr>М. А. Венделева, Ю. В. Вертакова Информационные технологии в управлении</vt:lpstr>
      <vt:lpstr>Ю. Н. Соловьева Конкурентные преимущества и бенчмаркинг</vt:lpstr>
      <vt:lpstr>М. О. Грузикова. П. Ю. Фофанова Основы теории межкультурной коммуникации</vt:lpstr>
      <vt:lpstr>Л. В. Селезнева Подготовка рекламного и PR-текста</vt:lpstr>
      <vt:lpstr>Н. В. Зылева, Ю. С. Сахно Бухгалтерский учет на предприятиях малого бизнеса</vt:lpstr>
      <vt:lpstr>А. В. Каменец, М. С. Кирова, И. А. Урмина Молодежный социальный туризм </vt:lpstr>
      <vt:lpstr>Л. К. Бабенко, Е. А. Ищукова Криптографическая защита информации: симметричное шифрование</vt:lpstr>
      <vt:lpstr>М. И. Литвиненко Консолидированная финансовая отчетность в соответствии с новыми стандартами</vt:lpstr>
      <vt:lpstr>Л. Г. Матвеева, А. Ю. Никитаева, О. А. Чернова, Е. Ф. Щипанов Управление инвестиционными проектами в условиях риска и неопределенности</vt:lpstr>
      <vt:lpstr>Ю. П. Парфенов Постреляционные хранилища данных</vt:lpstr>
      <vt:lpstr>Бухгалтерский учет на предприятиях малого бизнеса (под редакцией Н. А. Продановой) </vt:lpstr>
      <vt:lpstr>Государственные финансы (под общей редакцией Н. И. Берзона)</vt:lpstr>
      <vt:lpstr>В. Н. Дорман Коммерческая организация: доходы и расходы, финансовый результат</vt:lpstr>
      <vt:lpstr>Л. В. Кавун Психология личности. Теории зарубежных психологов</vt:lpstr>
      <vt:lpstr>И. П. Воробьева, О. С. Селевич Экономика и управление производством</vt:lpstr>
      <vt:lpstr>В. Н. Дорман Коммерческая деятельность</vt:lpstr>
      <vt:lpstr>Д. А. Борисов Политика Шанхайской организации сотрудничества</vt:lpstr>
      <vt:lpstr>Н. Л. Антонова Демография</vt:lpstr>
      <vt:lpstr> Е. А. Джанджугазова Маркетинг туристских территорий</vt:lpstr>
      <vt:lpstr>Основы потребительских знаний (под общей редакцией Л. Б. Нюренбергер)</vt:lpstr>
      <vt:lpstr>Н. Е. Водопьянова, Е. С. Старченкова Психология управления персоналом. Психическое выгорание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поступления февраля</dc:title>
  <dc:creator>Степанченко Алена Андреевна</dc:creator>
  <cp:lastModifiedBy>Галкин Никита Игоревич</cp:lastModifiedBy>
  <cp:revision>14</cp:revision>
  <dcterms:created xsi:type="dcterms:W3CDTF">2018-02-22T02:42:18Z</dcterms:created>
  <dcterms:modified xsi:type="dcterms:W3CDTF">2018-02-22T07:44:02Z</dcterms:modified>
</cp:coreProperties>
</file>