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do.nsuem.ru/pluginfile.php/120029/mod_resource/content/1/%D0%A3%D0%BF%D1%80%D0%B0%D0%B2%D0%BB%D0%B5%D0%BD%D0%B8%D0%B5%20%D0%B2%D0%B0%D0%BB%D1%8E%D1%82%D0%BD%D1%8B%D0%BC%20%D1%80%D1%8B%D0%BD%D0%BA%D0%BE%D0%BC%20%D0%A8%D0%BC%D1%8B%D1%80%D0%B5%D0%B2%D0%B0-%D0%90%D0%BD%D0%BE%D1%85%D0%B8%D0%BD%20%D0%9F%D1%80%D0%B0%D0%BA%D1%82%D0%B8%D0%BA%D1%83%D0%BC%202018.pdf"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do.nsuem.ru/pluginfile.php/120406/mod_resource/content/1/%D0%94%D0%B5%D0%BD%D1%8C%D0%B3%D0%B8%2C%20%D0%BA%D1%80%D0%B5%D0%B4%D0%B8%D1%82%2C%20%D0%B1%D0%B0%D0%BD%D0%BA%D0%B8%20%D0%A2%D1%8F%D0%BD-%D0%90%D0%BD%D0%BE%D1%85%D0%B8%D0%BD%20%D0%9F%D1%80%D0%B0%D0%BA%D1%82%D0%B8%D0%BA%D1%83%D0%BC%202018.pdf"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sdo.nsuem.ru/pluginfile.php/120404/mod_resource/content/1/%D0%91%D1%83%D1%85%D1%83%D1%87%D0%B5%D1%82%20%D0%B8%20%D0%B0%D1%83%D0%B4%D0%B8%D1%82%20%D0%B2%20%D1%84%D0%B8%D0%BD%D0%B0%D0%BD%D1%81%D0%BE%D0%B2%D1%8B%D1%85%20%D0%BE%D1%80%D0%B3%D0%B0%D0%BD%D0%B8%D0%B7%D0%B0%D1%86%D0%B8%D1%8F%D1%85%20%D0%93%D0%BB%D0%B0%D0%B4%D0%BA%D0%BE%D0%B2%D0%B0-%D0%9A%D0%B8%D0%B7%D1%8C%20%D0%9F%D1%80%D0%B0%D0%BA%D1%82%D0%B8%D0%BA%D1%83%D0%BC%202018.pdf"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do.nsuem.ru/pluginfile.php/150011/mod_resource/content/1/%D0%AD%D0%BA%D0%BE%D0%BD%D0%BE%D0%BC%D0%B8%D1%87%D0%B5%D1%81%D0%BA%D0%B8%D0%B5%20%D0%B8%D1%81%D1%81%D0%BB%D0%B5%D0%B4%D0%BE%D0%B2%D0%B0%D0%BD%D0%B8%D1%8F_%D0%91%D0%B0%D0%BB%D0%B8%D0%BA%D0%BE%D0%B5%D0%B2_%D0%9C%D0%BE%D0%BD%D0%BE%D0%B3%D1%80%D0%B0%D1%84%D0%B8%D1%8F%2C2018.pdf"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do.nsuem.ru/pluginfile.php/120409/mod_resource/content/1/%D0%A1%D0%BE%D0%B2%D1%80%D0%B5%D0%BC%D0%B5%D0%BD%D0%BD%D1%8B%D0%B5%20%D0%BC%D0%B5%D0%B6%D0%B4%D1%83%D0%BD%D0%B0%D1%80%D0%BE%D0%B4%D0%BD%D1%8B%D0%B5%20%D0%BE%D1%80%D0%B3%D0%B0%D0%BD%D0%B8%D0%B7%D0%B0%D1%86%D0%B8%D0%B8%20%D0%A1%D0%B5%D1%80%D0%B1%D0%B8%D0%BD%D0%B0%20%D0%A3%D0%9F%202018.pdf"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hyperlink" Target="http://sdo.nsuem.ru/pluginfile.php/150003/mod_resource/content/1/%D0%9C%D0%B5%D0%B6%D0%B4%D1%83%D0%BD%D0%B0%D1%80%D0%BE%D0%B4%D0%BD%D1%8B%D0%B5%20%D1%81%D1%82%D0%B0%D0%BD%D0%B4%D0%B0%D1%80%D1%82%D1%8B%20%D1%84%D0%B8%D0%BD%20%D0%BE%D1%82%D1%87%D0%B5%D1%82%D0%BD%D0%BE%D1%81%D1%82%D0%B8_%D0%95%D0%BF%D1%80%D0%B8%D0%BA%D0%BE%D0%B2%D0%B0_%D0%A3%D0%9F%2C2018.pdf"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sdo.nsuem.ru/pluginfile.php/120031/mod_resource/content/1/%D0%AD%D0%BB%D0%B5%D0%BA%D1%82%D0%B8%D0%B2%D0%BD%D1%8B%D0%B5%20%D0%B4%D0%B8%D1%81%D1%86%D0%B8%D0%BF%D0%BB%D0%B8%D0%BD%D1%8B%20%D0%BF%D0%BE%20%D1%84%D0%B8%D0%B7-%D1%80%D0%B5_%D0%A8%D1%83%D0%BB%D0%B0%D0%BA%D0%BE%D0%B2%20%D0%B8%20%D0%B4%D1%80_%D0%9A%D1%83%D1%80%D1%81%20%D0%BB%D0%B5%D0%BA%D1%86%D0%B8%D0%B9,2018.pdf"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sdo.nsuem.ru/pluginfile.php/120405/mod_resource/content/1/%D0%94%D0%B5%D0%BB%D0%BE%D0%B2%D0%B0%D1%8F%20%D0%B8%20%D0%B4%D0%B8%D0%BF%D0%BB%D0%BE%D0%BC%D0%B0%D1%82%D0%B8%D1%87%D0%B5%D1%81%D0%BA%D0%B0%D1%8F%20%D0%BF%D0%B5%D1%80%D0%B5%D0%BF%D0%B8%D1%81%D0%BA%D0%B0%20%D0%93%D0%BE%D1%80%D0%B4%D0%B8%D0%BD%D0%B0-%D0%90%D1%84%D0%B0%D0%BD%D0%B0%D1%81%D1%8C%D0%B5%D0%B2%D0%B0%20%D0%A3%D0%9F%20201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4896544" cy="3744416"/>
          </a:xfrm>
          <a:solidFill>
            <a:schemeClr val="bg1">
              <a:alpha val="80000"/>
            </a:schemeClr>
          </a:solidFill>
        </p:spPr>
        <p:txBody>
          <a:bodyPr/>
          <a:lstStyle/>
          <a:p>
            <a:r>
              <a:rPr lang="ru-RU" dirty="0" smtClean="0">
                <a:solidFill>
                  <a:srgbClr val="0070C0"/>
                </a:solidFill>
                <a:latin typeface="Georgia" pitchFamily="18" charset="0"/>
                <a:cs typeface="Times New Roman" pitchFamily="18" charset="0"/>
              </a:rPr>
              <a:t>Книги издательства НГУЭУ</a:t>
            </a:r>
            <a:endParaRPr lang="ru-RU" dirty="0">
              <a:solidFill>
                <a:srgbClr val="0070C0"/>
              </a:solidFill>
              <a:latin typeface="Georgia" pitchFamily="18" charset="0"/>
              <a:cs typeface="Times New Roman" pitchFamily="18" charset="0"/>
            </a:endParaRPr>
          </a:p>
        </p:txBody>
      </p:sp>
      <p:sp>
        <p:nvSpPr>
          <p:cNvPr id="3" name="Подзаголовок 2"/>
          <p:cNvSpPr>
            <a:spLocks noGrp="1"/>
          </p:cNvSpPr>
          <p:nvPr>
            <p:ph type="subTitle" idx="1"/>
          </p:nvPr>
        </p:nvSpPr>
        <p:spPr>
          <a:xfrm>
            <a:off x="611560" y="5949280"/>
            <a:ext cx="4896544" cy="481608"/>
          </a:xfrm>
          <a:solidFill>
            <a:schemeClr val="bg1">
              <a:alpha val="80000"/>
            </a:schemeClr>
          </a:solidFill>
        </p:spPr>
        <p:txBody>
          <a:bodyPr>
            <a:normAutofit fontScale="92500" lnSpcReduction="20000"/>
          </a:bodyPr>
          <a:lstStyle/>
          <a:p>
            <a:r>
              <a:rPr lang="ru-RU" dirty="0" smtClean="0">
                <a:solidFill>
                  <a:schemeClr val="tx1"/>
                </a:solidFill>
                <a:latin typeface="Georgia" pitchFamily="18" charset="0"/>
                <a:cs typeface="Times New Roman" pitchFamily="18" charset="0"/>
              </a:rPr>
              <a:t>НОЯБРЬ 2018</a:t>
            </a:r>
            <a:endParaRPr lang="ru-RU" dirty="0">
              <a:solidFill>
                <a:schemeClr val="tx1"/>
              </a:solidFill>
              <a:latin typeface="Georgia" pitchFamily="18" charset="0"/>
              <a:cs typeface="Times New Roman" pitchFamily="18" charset="0"/>
            </a:endParaRPr>
          </a:p>
        </p:txBody>
      </p:sp>
    </p:spTree>
    <p:extLst>
      <p:ext uri="{BB962C8B-B14F-4D97-AF65-F5344CB8AC3E}">
        <p14:creationId xmlns:p14="http://schemas.microsoft.com/office/powerpoint/2010/main" val="2504790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251520" y="6093296"/>
            <a:ext cx="8727234" cy="6480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7" name="Picture 2" descr="C:\Users\a.a.egorova\Desktop\ВСЕ ПАПКИ\новые поступления 11.18\978570140876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6"/>
          <a:stretch/>
        </p:blipFill>
        <p:spPr bwMode="auto">
          <a:xfrm>
            <a:off x="5148064" y="1091057"/>
            <a:ext cx="3408389" cy="4870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116632"/>
            <a:ext cx="8712968" cy="738664"/>
          </a:xfrm>
          <a:prstGeom prst="rect">
            <a:avLst/>
          </a:prstGeom>
          <a:solidFill>
            <a:srgbClr val="FFFFFF">
              <a:alpha val="80000"/>
            </a:srgbClr>
          </a:solidFill>
        </p:spPr>
        <p:txBody>
          <a:bodyPr wrap="square" rtlCol="0">
            <a:spAutoFit/>
          </a:bodyPr>
          <a:lstStyle/>
          <a:p>
            <a:r>
              <a:rPr lang="ru-RU" dirty="0" smtClean="0">
                <a:latin typeface="Georgia" pitchFamily="18" charset="0"/>
              </a:rPr>
              <a:t>А.И. </a:t>
            </a:r>
            <a:r>
              <a:rPr lang="ru-RU" dirty="0" err="1" smtClean="0">
                <a:latin typeface="Georgia" pitchFamily="18" charset="0"/>
              </a:rPr>
              <a:t>Шмырёва</a:t>
            </a:r>
            <a:r>
              <a:rPr lang="ru-RU" dirty="0" smtClean="0">
                <a:latin typeface="Georgia" pitchFamily="18" charset="0"/>
              </a:rPr>
              <a:t>, Н.В. Анохин </a:t>
            </a:r>
          </a:p>
          <a:p>
            <a:r>
              <a:rPr lang="ru-RU" sz="2400" dirty="0" smtClean="0">
                <a:latin typeface="Georgia" pitchFamily="18" charset="0"/>
              </a:rPr>
              <a:t>Управление валютным рынком  </a:t>
            </a:r>
            <a:endParaRPr lang="ru-RU" sz="2400" dirty="0">
              <a:latin typeface="Georgia" pitchFamily="18" charset="0"/>
            </a:endParaRPr>
          </a:p>
        </p:txBody>
      </p:sp>
      <p:sp>
        <p:nvSpPr>
          <p:cNvPr id="10" name="Заголовок 9"/>
          <p:cNvSpPr>
            <a:spLocks noGrp="1"/>
          </p:cNvSpPr>
          <p:nvPr>
            <p:ph type="title"/>
          </p:nvPr>
        </p:nvSpPr>
        <p:spPr>
          <a:xfrm>
            <a:off x="237226" y="888470"/>
            <a:ext cx="4474840" cy="5204826"/>
          </a:xfrm>
          <a:solidFill>
            <a:srgbClr val="FFFFFF">
              <a:alpha val="80000"/>
            </a:srgbClr>
          </a:solidFill>
        </p:spPr>
        <p:txBody>
          <a:bodyPr>
            <a:noAutofit/>
          </a:bodyPr>
          <a:lstStyle/>
          <a:p>
            <a:pPr indent="182563" algn="just"/>
            <a:r>
              <a:rPr lang="ru-RU" sz="1600" dirty="0">
                <a:latin typeface="Georgia" pitchFamily="18" charset="0"/>
              </a:rPr>
              <a:t>Практикум посвящен функционированию валютного рынка. В нем представлены вопросы для обсуждения, тесты и задачи по основным темам курса «Управление валютным рынком». Издание предназначено для студентов, обучающихся по магистерским программам направления подготовки 38.04.01 «Экономика</a:t>
            </a:r>
            <a:r>
              <a:rPr lang="ru-RU" sz="1600" dirty="0" smtClean="0">
                <a:latin typeface="Georgia" pitchFamily="18" charset="0"/>
              </a:rPr>
              <a:t>»</a:t>
            </a:r>
            <a:r>
              <a:rPr lang="ru-RU" sz="1600" dirty="0">
                <a:latin typeface="Georgia" pitchFamily="18" charset="0"/>
              </a:rPr>
              <a:t> Практикум посвящен функционированию валютного рынка. В нем представлены вопросы для обсуждения, тесты и задачи по основным темам курса «Управление валютным рынком». Издание предназначено для студентов, обучающихся по магистерским программам направления подготовки 38.04.01 «Экономика</a:t>
            </a:r>
            <a:r>
              <a:rPr lang="ru-RU" sz="1600" dirty="0" smtClean="0">
                <a:latin typeface="Georgia" pitchFamily="18" charset="0"/>
              </a:rPr>
              <a:t>»</a:t>
            </a:r>
            <a:endParaRPr lang="ru-RU" sz="1600" dirty="0"/>
          </a:p>
        </p:txBody>
      </p:sp>
    </p:spTree>
    <p:extLst>
      <p:ext uri="{BB962C8B-B14F-4D97-AF65-F5344CB8AC3E}">
        <p14:creationId xmlns:p14="http://schemas.microsoft.com/office/powerpoint/2010/main" val="39415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093296"/>
            <a:ext cx="8799242" cy="6480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3" name="Picture 2" descr="C:\Users\a.a.egorova\Desktop\ВСЕ ПАПКИ\новые поступления 11.18\97857014088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47"/>
          <a:stretch/>
        </p:blipFill>
        <p:spPr bwMode="auto">
          <a:xfrm>
            <a:off x="4918450" y="1063471"/>
            <a:ext cx="3600400" cy="4957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16632"/>
            <a:ext cx="8583218" cy="738664"/>
          </a:xfrm>
          <a:prstGeom prst="rect">
            <a:avLst/>
          </a:prstGeom>
          <a:solidFill>
            <a:srgbClr val="FFFFFF">
              <a:alpha val="80000"/>
            </a:srgbClr>
          </a:solidFill>
        </p:spPr>
        <p:txBody>
          <a:bodyPr wrap="square" rtlCol="0">
            <a:spAutoFit/>
          </a:bodyPr>
          <a:lstStyle/>
          <a:p>
            <a:r>
              <a:rPr lang="ru-RU" dirty="0" smtClean="0">
                <a:latin typeface="Georgia" pitchFamily="18" charset="0"/>
              </a:rPr>
              <a:t>Н.С. </a:t>
            </a:r>
            <a:r>
              <a:rPr lang="ru-RU" dirty="0" err="1" smtClean="0">
                <a:latin typeface="Georgia" pitchFamily="18" charset="0"/>
              </a:rPr>
              <a:t>Тян</a:t>
            </a:r>
            <a:r>
              <a:rPr lang="ru-RU" dirty="0" smtClean="0">
                <a:latin typeface="Georgia" pitchFamily="18" charset="0"/>
              </a:rPr>
              <a:t>, Н.В. Анохин </a:t>
            </a:r>
          </a:p>
          <a:p>
            <a:r>
              <a:rPr lang="ru-RU" sz="2400" dirty="0" smtClean="0">
                <a:latin typeface="Georgia" pitchFamily="18" charset="0"/>
              </a:rPr>
              <a:t>Деньги, кредит, банки  </a:t>
            </a:r>
            <a:endParaRPr lang="ru-RU" sz="2400" dirty="0">
              <a:latin typeface="Georgia" pitchFamily="18" charset="0"/>
            </a:endParaRPr>
          </a:p>
        </p:txBody>
      </p:sp>
      <p:sp>
        <p:nvSpPr>
          <p:cNvPr id="6" name="Заголовок 5"/>
          <p:cNvSpPr>
            <a:spLocks noGrp="1"/>
          </p:cNvSpPr>
          <p:nvPr>
            <p:ph type="title"/>
          </p:nvPr>
        </p:nvSpPr>
        <p:spPr>
          <a:xfrm>
            <a:off x="168112" y="854180"/>
            <a:ext cx="4187864" cy="5239116"/>
          </a:xfrm>
          <a:solidFill>
            <a:srgbClr val="FFFFFF">
              <a:alpha val="80000"/>
            </a:srgbClr>
          </a:solidFill>
        </p:spPr>
        <p:txBody>
          <a:bodyPr>
            <a:noAutofit/>
          </a:bodyPr>
          <a:lstStyle/>
          <a:p>
            <a:pPr algn="just"/>
            <a:r>
              <a:rPr lang="ru-RU" sz="1800" dirty="0">
                <a:latin typeface="Georgia" pitchFamily="18" charset="0"/>
              </a:rPr>
              <a:t>Данный практикум подготовлен в соответствии с требованиями государственных образовательных стандартов высшего образования. Структура и содержание практикума соответствуют программе учебной дисциплины «Деньги, кредит, банки». Предлагаемые задания адаптированы к уровню подготовки студентов, они позволяют осознать сложность и многогранность проблем, возникающих в сфере денег и денежного обращения, валютной системе, функционировании банковской системы</a:t>
            </a:r>
            <a:r>
              <a:rPr lang="ru-RU" sz="1800" dirty="0" smtClean="0">
                <a:latin typeface="Georgia" pitchFamily="18" charset="0"/>
              </a:rPr>
              <a:t>.</a:t>
            </a:r>
            <a:endParaRPr lang="ru-RU" sz="1800" dirty="0"/>
          </a:p>
        </p:txBody>
      </p:sp>
    </p:spTree>
    <p:extLst>
      <p:ext uri="{BB962C8B-B14F-4D97-AF65-F5344CB8AC3E}">
        <p14:creationId xmlns:p14="http://schemas.microsoft.com/office/powerpoint/2010/main" val="329229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7028" y="6111878"/>
            <a:ext cx="8799242" cy="62062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3" name="Picture 2" descr="C:\Users\a.a.egorova\Desktop\ВСЕ ПАПКИ\новые поступления 11.18\книги\97857014087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072470"/>
            <a:ext cx="3364558" cy="485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028" y="188640"/>
            <a:ext cx="8655226" cy="738664"/>
          </a:xfrm>
          <a:prstGeom prst="rect">
            <a:avLst/>
          </a:prstGeom>
          <a:solidFill>
            <a:srgbClr val="FFFFFF">
              <a:alpha val="80000"/>
            </a:srgbClr>
          </a:solidFill>
        </p:spPr>
        <p:txBody>
          <a:bodyPr wrap="square" rtlCol="0">
            <a:spAutoFit/>
          </a:bodyPr>
          <a:lstStyle/>
          <a:p>
            <a:r>
              <a:rPr lang="ru-RU" dirty="0" smtClean="0">
                <a:latin typeface="Georgia" pitchFamily="18" charset="0"/>
              </a:rPr>
              <a:t>Т.Ю. Гладкова, В.В. </a:t>
            </a:r>
            <a:r>
              <a:rPr lang="ru-RU" dirty="0" err="1" smtClean="0">
                <a:latin typeface="Georgia" pitchFamily="18" charset="0"/>
              </a:rPr>
              <a:t>Кизь</a:t>
            </a:r>
            <a:endParaRPr lang="ru-RU" dirty="0" smtClean="0">
              <a:latin typeface="Georgia" pitchFamily="18" charset="0"/>
            </a:endParaRPr>
          </a:p>
          <a:p>
            <a:r>
              <a:rPr lang="ru-RU" sz="2400" dirty="0" smtClean="0">
                <a:latin typeface="Georgia" pitchFamily="18" charset="0"/>
              </a:rPr>
              <a:t>Бухгалтерский учет и аудит в финансового организациях   </a:t>
            </a:r>
            <a:endParaRPr lang="ru-RU" sz="2400" dirty="0">
              <a:latin typeface="Georgia" pitchFamily="18" charset="0"/>
            </a:endParaRPr>
          </a:p>
        </p:txBody>
      </p:sp>
      <p:sp>
        <p:nvSpPr>
          <p:cNvPr id="6" name="Заголовок 5"/>
          <p:cNvSpPr>
            <a:spLocks noGrp="1"/>
          </p:cNvSpPr>
          <p:nvPr>
            <p:ph type="title"/>
          </p:nvPr>
        </p:nvSpPr>
        <p:spPr>
          <a:xfrm>
            <a:off x="187028" y="922760"/>
            <a:ext cx="4528988" cy="5189118"/>
          </a:xfrm>
          <a:solidFill>
            <a:srgbClr val="FFFFFF">
              <a:alpha val="80000"/>
            </a:srgbClr>
          </a:solidFill>
        </p:spPr>
        <p:txBody>
          <a:bodyPr>
            <a:noAutofit/>
          </a:bodyPr>
          <a:lstStyle/>
          <a:p>
            <a:pPr algn="just"/>
            <a:r>
              <a:rPr lang="ru-RU" sz="2000" dirty="0">
                <a:latin typeface="Georgia" pitchFamily="18" charset="0"/>
              </a:rPr>
              <a:t>Данный практикум содержит практические задания по дисциплине «Учет и аудит в финансовых организациях», по темам, связанным со спецификой деятельности таких экономических субъектов, как негосударственные пенсионные фонды, инвестиционные фонды, профессиональные участники рынка ценных бумаг</a:t>
            </a:r>
            <a:r>
              <a:rPr lang="ru-RU" sz="2000" dirty="0" smtClean="0">
                <a:latin typeface="Georgia" pitchFamily="18" charset="0"/>
              </a:rPr>
              <a:t>.</a:t>
            </a:r>
            <a:endParaRPr lang="ru-RU" sz="2000" dirty="0"/>
          </a:p>
        </p:txBody>
      </p:sp>
    </p:spTree>
    <p:extLst>
      <p:ext uri="{BB962C8B-B14F-4D97-AF65-F5344CB8AC3E}">
        <p14:creationId xmlns:p14="http://schemas.microsoft.com/office/powerpoint/2010/main" val="100125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6093296"/>
            <a:ext cx="8871250" cy="6480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a:t>
            </a:r>
            <a:r>
              <a:rPr lang="ru-RU" dirty="0" smtClean="0">
                <a:solidFill>
                  <a:schemeClr val="tx1"/>
                </a:solidFill>
                <a:latin typeface="Georgia" pitchFamily="18" charset="0"/>
              </a:rPr>
              <a:t>Абонемент научной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3" name="Picture 2" descr="C:\Users\a.a.egorova\Desktop\ВСЕ ПАПКИ\новые поступления 11.18\книги\978570140889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87"/>
          <a:stretch/>
        </p:blipFill>
        <p:spPr bwMode="auto">
          <a:xfrm>
            <a:off x="5004048" y="1100845"/>
            <a:ext cx="3414621" cy="4762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188640"/>
            <a:ext cx="8727234" cy="707886"/>
          </a:xfrm>
          <a:prstGeom prst="rect">
            <a:avLst/>
          </a:prstGeom>
          <a:solidFill>
            <a:srgbClr val="FFFFFF">
              <a:alpha val="80000"/>
            </a:srgbClr>
          </a:solidFill>
        </p:spPr>
        <p:txBody>
          <a:bodyPr wrap="square" rtlCol="0">
            <a:spAutoFit/>
          </a:bodyPr>
          <a:lstStyle/>
          <a:p>
            <a:r>
              <a:rPr lang="ru-RU" dirty="0">
                <a:latin typeface="Georgia" pitchFamily="18" charset="0"/>
              </a:rPr>
              <a:t>В. З. </a:t>
            </a:r>
            <a:r>
              <a:rPr lang="ru-RU" dirty="0" err="1" smtClean="0">
                <a:latin typeface="Georgia" pitchFamily="18" charset="0"/>
              </a:rPr>
              <a:t>Баликоев</a:t>
            </a:r>
            <a:endParaRPr lang="ru-RU" dirty="0" smtClean="0">
              <a:latin typeface="Georgia" pitchFamily="18" charset="0"/>
            </a:endParaRPr>
          </a:p>
          <a:p>
            <a:r>
              <a:rPr lang="ru-RU" sz="2200" dirty="0" smtClean="0">
                <a:latin typeface="Georgia" pitchFamily="18" charset="0"/>
              </a:rPr>
              <a:t>Экономические исследования: история, теория, методология  </a:t>
            </a:r>
            <a:endParaRPr lang="ru-RU" sz="2200" dirty="0">
              <a:latin typeface="Georgia" pitchFamily="18" charset="0"/>
            </a:endParaRPr>
          </a:p>
        </p:txBody>
      </p:sp>
      <p:sp>
        <p:nvSpPr>
          <p:cNvPr id="6" name="Заголовок 5"/>
          <p:cNvSpPr>
            <a:spLocks noGrp="1"/>
          </p:cNvSpPr>
          <p:nvPr>
            <p:ph type="title"/>
          </p:nvPr>
        </p:nvSpPr>
        <p:spPr>
          <a:xfrm>
            <a:off x="107504" y="896526"/>
            <a:ext cx="4320480" cy="5196770"/>
          </a:xfrm>
          <a:solidFill>
            <a:srgbClr val="FFFFFF">
              <a:alpha val="80000"/>
            </a:srgbClr>
          </a:solidFill>
        </p:spPr>
        <p:txBody>
          <a:bodyPr>
            <a:noAutofit/>
          </a:bodyPr>
          <a:lstStyle/>
          <a:p>
            <a:pPr indent="457200" algn="just"/>
            <a:r>
              <a:rPr lang="ru-RU" sz="1600" dirty="0">
                <a:latin typeface="Georgia" pitchFamily="18" charset="0"/>
              </a:rPr>
              <a:t>В монографии анализируются методологические проблемы современной экономической теории и специальных, конкретных экономических дисциплин. В простой и доступной форме излагаются в историческом аспекте теория и методология экономических исследований в различных экономических учениях — от меркантилизма до современного неолиберализма. Большое внимание уделено национальному своеобразию экономической теории и ее методологии. </a:t>
            </a:r>
            <a:br>
              <a:rPr lang="ru-RU" sz="1600" dirty="0">
                <a:latin typeface="Georgia" pitchFamily="18" charset="0"/>
              </a:rPr>
            </a:br>
            <a:r>
              <a:rPr lang="ru-RU" sz="1600" dirty="0">
                <a:latin typeface="Georgia" pitchFamily="18" charset="0"/>
              </a:rPr>
              <a:t>Монография адресована старшекурсникам, магистрам, аспирантам, преподавателям и всем, кто интересуется методологией экономических </a:t>
            </a:r>
            <a:r>
              <a:rPr lang="ru-RU" sz="1600" dirty="0" smtClean="0">
                <a:latin typeface="Georgia" pitchFamily="18" charset="0"/>
              </a:rPr>
              <a:t>исследований</a:t>
            </a:r>
            <a:r>
              <a:rPr lang="ru-RU" sz="1600" dirty="0">
                <a:latin typeface="Georgia" pitchFamily="18" charset="0"/>
              </a:rPr>
              <a:t>.</a:t>
            </a:r>
            <a:endParaRPr lang="ru-RU" sz="1600" dirty="0"/>
          </a:p>
        </p:txBody>
      </p:sp>
    </p:spTree>
    <p:extLst>
      <p:ext uri="{BB962C8B-B14F-4D97-AF65-F5344CB8AC3E}">
        <p14:creationId xmlns:p14="http://schemas.microsoft.com/office/powerpoint/2010/main" val="424727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79512" y="6118275"/>
            <a:ext cx="8799242" cy="6951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Georgia" pitchFamily="18" charset="0"/>
              </a:rPr>
              <a:t>Место хранения: Абонемент учебной литературы, Читальный зал учебной 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5" name="Picture 3" descr="C:\Users\a.a.egorova\Desktop\ВСЕ ПАПКИ\новые поступления 11.18\97857014087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2636" y="1196752"/>
            <a:ext cx="3528392" cy="4718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855296"/>
            <a:ext cx="4207326" cy="5262979"/>
          </a:xfrm>
          <a:prstGeom prst="rect">
            <a:avLst/>
          </a:prstGeom>
          <a:solidFill>
            <a:schemeClr val="bg1">
              <a:alpha val="80000"/>
            </a:schemeClr>
          </a:solidFill>
        </p:spPr>
        <p:txBody>
          <a:bodyPr wrap="square" rtlCol="0">
            <a:spAutoFit/>
          </a:bodyPr>
          <a:lstStyle/>
          <a:p>
            <a:pPr indent="457200" algn="just"/>
            <a:r>
              <a:rPr lang="ru-RU" sz="1600" dirty="0" smtClean="0">
                <a:latin typeface="Georgia" pitchFamily="18" charset="0"/>
              </a:rPr>
              <a:t>В учебном пособии рассмотрен комплекс вопросов, связанных с функционированием ведущих международных и региональных организаций, в частности цели их создания, эволюция деятельности, членство, основные направления сотрудничества стран-членов, проблемы эффективности и перспективы развития, роль в современной мировой политике и экономике. Более подробно освещена деятельность ООН, ЕС и НАТО.</a:t>
            </a:r>
          </a:p>
          <a:p>
            <a:pPr indent="457200" algn="just"/>
            <a:r>
              <a:rPr lang="ru-RU" sz="1600" dirty="0" smtClean="0">
                <a:latin typeface="Georgia" pitchFamily="18" charset="0"/>
              </a:rPr>
              <a:t>Предназначено для студентов по направлениям подготовки «Международные отношения», «Зарубежное регионоведение». Также может быть полезно студентам и преподавателям, специализирующимся в области мировой экономики, политологии и других смежных дисциплин.        </a:t>
            </a:r>
            <a:endParaRPr lang="ru-RU" sz="1600" dirty="0">
              <a:latin typeface="Georgia" pitchFamily="18" charset="0"/>
            </a:endParaRPr>
          </a:p>
        </p:txBody>
      </p:sp>
      <p:sp>
        <p:nvSpPr>
          <p:cNvPr id="7" name="TextBox 6"/>
          <p:cNvSpPr txBox="1"/>
          <p:nvPr/>
        </p:nvSpPr>
        <p:spPr>
          <a:xfrm>
            <a:off x="179512" y="116632"/>
            <a:ext cx="8626694" cy="738664"/>
          </a:xfrm>
          <a:prstGeom prst="rect">
            <a:avLst/>
          </a:prstGeom>
          <a:solidFill>
            <a:schemeClr val="bg1">
              <a:alpha val="80000"/>
            </a:schemeClr>
          </a:solidFill>
        </p:spPr>
        <p:txBody>
          <a:bodyPr wrap="square" rtlCol="0">
            <a:spAutoFit/>
          </a:bodyPr>
          <a:lstStyle/>
          <a:p>
            <a:r>
              <a:rPr lang="ru-RU" dirty="0" smtClean="0">
                <a:latin typeface="Georgia" pitchFamily="18" charset="0"/>
              </a:rPr>
              <a:t>А.С. Сербина </a:t>
            </a:r>
          </a:p>
          <a:p>
            <a:r>
              <a:rPr lang="ru-RU" sz="2400" dirty="0" smtClean="0">
                <a:latin typeface="Georgia" pitchFamily="18" charset="0"/>
              </a:rPr>
              <a:t>Современные международные организации</a:t>
            </a:r>
            <a:endParaRPr lang="ru-RU" sz="2400" dirty="0">
              <a:latin typeface="Georgia" pitchFamily="18" charset="0"/>
            </a:endParaRPr>
          </a:p>
        </p:txBody>
      </p:sp>
    </p:spTree>
    <p:extLst>
      <p:ext uri="{BB962C8B-B14F-4D97-AF65-F5344CB8AC3E}">
        <p14:creationId xmlns:p14="http://schemas.microsoft.com/office/powerpoint/2010/main" val="104577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5964387"/>
            <a:ext cx="8799242" cy="77698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a:t>
            </a:r>
            <a:endParaRPr lang="ru-RU" dirty="0">
              <a:solidFill>
                <a:schemeClr val="tx1"/>
              </a:solidFill>
              <a:latin typeface="Georgia" pitchFamily="18" charset="0"/>
            </a:endParaRPr>
          </a:p>
        </p:txBody>
      </p:sp>
      <p:pic>
        <p:nvPicPr>
          <p:cNvPr id="3" name="Picture 2" descr="C:\Users\a.a.egorova\Desktop\ВСЕ ПАПКИ\новые поступления 11.18\97857014088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353" y="1117535"/>
            <a:ext cx="3335664" cy="4676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16632"/>
            <a:ext cx="8352928" cy="830997"/>
          </a:xfrm>
          <a:prstGeom prst="rect">
            <a:avLst/>
          </a:prstGeom>
          <a:solidFill>
            <a:schemeClr val="bg1">
              <a:alpha val="80000"/>
            </a:schemeClr>
          </a:solidFill>
        </p:spPr>
        <p:txBody>
          <a:bodyPr wrap="square" rtlCol="0">
            <a:spAutoFit/>
          </a:bodyPr>
          <a:lstStyle/>
          <a:p>
            <a:r>
              <a:rPr lang="ru-RU" sz="2000" dirty="0" smtClean="0">
                <a:latin typeface="Georgia" pitchFamily="18" charset="0"/>
              </a:rPr>
              <a:t>Л.Ю. </a:t>
            </a:r>
            <a:r>
              <a:rPr lang="ru-RU" sz="2000" dirty="0" err="1" smtClean="0">
                <a:latin typeface="Georgia" pitchFamily="18" charset="0"/>
              </a:rPr>
              <a:t>Руди</a:t>
            </a:r>
            <a:r>
              <a:rPr lang="ru-RU" sz="2000" dirty="0" smtClean="0">
                <a:latin typeface="Georgia" pitchFamily="18" charset="0"/>
              </a:rPr>
              <a:t>, С.А. Филатов</a:t>
            </a:r>
          </a:p>
          <a:p>
            <a:r>
              <a:rPr lang="ru-RU" sz="2800" dirty="0" smtClean="0">
                <a:latin typeface="Georgia" pitchFamily="18" charset="0"/>
              </a:rPr>
              <a:t>Экономическая теория  </a:t>
            </a:r>
            <a:endParaRPr lang="ru-RU" sz="2800" dirty="0">
              <a:latin typeface="Georgia" pitchFamily="18" charset="0"/>
            </a:endParaRPr>
          </a:p>
        </p:txBody>
      </p:sp>
      <p:sp>
        <p:nvSpPr>
          <p:cNvPr id="7" name="Заголовок 6"/>
          <p:cNvSpPr>
            <a:spLocks noGrp="1"/>
          </p:cNvSpPr>
          <p:nvPr>
            <p:ph type="title"/>
          </p:nvPr>
        </p:nvSpPr>
        <p:spPr>
          <a:xfrm>
            <a:off x="198904" y="961285"/>
            <a:ext cx="3869040" cy="5003101"/>
          </a:xfrm>
          <a:solidFill>
            <a:srgbClr val="FFFFFF">
              <a:alpha val="80000"/>
            </a:srgbClr>
          </a:solidFill>
        </p:spPr>
        <p:txBody>
          <a:bodyPr>
            <a:noAutofit/>
          </a:bodyPr>
          <a:lstStyle/>
          <a:p>
            <a:pPr indent="354013" algn="just"/>
            <a:r>
              <a:rPr lang="ru-RU" sz="1400" dirty="0">
                <a:latin typeface="Georgia" pitchFamily="18" charset="0"/>
                <a:cs typeface="Times New Roman" pitchFamily="18" charset="0"/>
              </a:rPr>
              <a:t>В данном учебном пособии рассматриваются важнейшие проблемы курса экономической теории: предмет и методы экономического анализа, собственность и экономические системы общества, теория спроса и предложения, теория производства и издержек, теория ценообразования на факторы производства. Исследуется национальное хозяйство в целом, роль и границы вмешательства государства в экономические и социальные процессы, анализируются проблемы макроэкономического равновесия и нестабильности. Раскрывается значение денежно-кредитной и финансовой систем в современной рыночной экономике. Теоретический материал излагается с использованием графического анализа, облегчающего понимание закономерностей функционирования рыночного механизма</a:t>
            </a:r>
            <a:r>
              <a:rPr lang="ru-RU" sz="1400" dirty="0" smtClean="0">
                <a:latin typeface="Georgia" pitchFamily="18" charset="0"/>
                <a:cs typeface="Times New Roman" pitchFamily="18" charset="0"/>
              </a:rPr>
              <a:t>.</a:t>
            </a:r>
            <a:endParaRPr lang="ru-RU" sz="1400" dirty="0"/>
          </a:p>
        </p:txBody>
      </p:sp>
    </p:spTree>
    <p:extLst>
      <p:ext uri="{BB962C8B-B14F-4D97-AF65-F5344CB8AC3E}">
        <p14:creationId xmlns:p14="http://schemas.microsoft.com/office/powerpoint/2010/main" val="191314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093296"/>
            <a:ext cx="8799242" cy="6480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литературы</a:t>
            </a:r>
          </a:p>
        </p:txBody>
      </p:sp>
      <p:pic>
        <p:nvPicPr>
          <p:cNvPr id="3" name="Picture 2" descr="C:\Users\a.a.egorova\Desktop\ВСЕ ПАПКИ\новые поступления 11.18\97857014088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8" b="851"/>
          <a:stretch/>
        </p:blipFill>
        <p:spPr bwMode="auto">
          <a:xfrm>
            <a:off x="4788024" y="1048950"/>
            <a:ext cx="3520277" cy="4862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16632"/>
            <a:ext cx="8280920" cy="830997"/>
          </a:xfrm>
          <a:prstGeom prst="rect">
            <a:avLst/>
          </a:prstGeom>
          <a:solidFill>
            <a:srgbClr val="FFFFFF">
              <a:alpha val="80000"/>
            </a:srgbClr>
          </a:solidFill>
        </p:spPr>
        <p:txBody>
          <a:bodyPr wrap="square" rtlCol="0">
            <a:spAutoFit/>
          </a:bodyPr>
          <a:lstStyle/>
          <a:p>
            <a:r>
              <a:rPr lang="ru-RU" sz="2000" dirty="0" smtClean="0">
                <a:latin typeface="Georgia" pitchFamily="18" charset="0"/>
              </a:rPr>
              <a:t>О.И. Ковтун, А.М. </a:t>
            </a:r>
            <a:r>
              <a:rPr lang="ru-RU" sz="2000" dirty="0" err="1" smtClean="0">
                <a:latin typeface="Georgia" pitchFamily="18" charset="0"/>
              </a:rPr>
              <a:t>Варакса</a:t>
            </a:r>
            <a:endParaRPr lang="ru-RU" sz="2000" dirty="0" smtClean="0">
              <a:latin typeface="Georgia" pitchFamily="18" charset="0"/>
            </a:endParaRPr>
          </a:p>
          <a:p>
            <a:r>
              <a:rPr lang="ru-RU" sz="2800" dirty="0" smtClean="0">
                <a:latin typeface="Georgia" pitchFamily="18" charset="0"/>
              </a:rPr>
              <a:t>Институциональная экономика </a:t>
            </a:r>
            <a:endParaRPr lang="ru-RU" sz="2800" dirty="0">
              <a:latin typeface="Georgia" pitchFamily="18" charset="0"/>
            </a:endParaRPr>
          </a:p>
        </p:txBody>
      </p:sp>
      <p:sp>
        <p:nvSpPr>
          <p:cNvPr id="6" name="Заголовок 5"/>
          <p:cNvSpPr>
            <a:spLocks noGrp="1"/>
          </p:cNvSpPr>
          <p:nvPr>
            <p:ph type="title"/>
          </p:nvPr>
        </p:nvSpPr>
        <p:spPr>
          <a:xfrm>
            <a:off x="173832" y="931654"/>
            <a:ext cx="4146140" cy="5161641"/>
          </a:xfrm>
          <a:solidFill>
            <a:srgbClr val="FFFFFF">
              <a:alpha val="80000"/>
            </a:srgbClr>
          </a:solidFill>
        </p:spPr>
        <p:txBody>
          <a:bodyPr>
            <a:noAutofit/>
          </a:bodyPr>
          <a:lstStyle/>
          <a:p>
            <a:pPr indent="457200" algn="just"/>
            <a:r>
              <a:rPr lang="ru-RU" sz="1800" dirty="0">
                <a:latin typeface="Georgia" pitchFamily="18" charset="0"/>
                <a:cs typeface="Times New Roman" pitchFamily="18" charset="0"/>
              </a:rPr>
              <a:t>В данном учебном пособии рассмотрены особенности и эволюция развития институционального направления экономической науки. Раскрыты основные теоретические концепции </a:t>
            </a:r>
            <a:r>
              <a:rPr lang="ru-RU" sz="1800" dirty="0" err="1">
                <a:latin typeface="Georgia" pitchFamily="18" charset="0"/>
                <a:cs typeface="Times New Roman" pitchFamily="18" charset="0"/>
              </a:rPr>
              <a:t>институционализма</a:t>
            </a:r>
            <a:r>
              <a:rPr lang="ru-RU" sz="1800" dirty="0">
                <a:latin typeface="Georgia" pitchFamily="18" charset="0"/>
                <a:cs typeface="Times New Roman" pitchFamily="18" charset="0"/>
              </a:rPr>
              <a:t>, такие как теория транзакционных издержек, теория государства, теория прав собственности, теория контрактов. </a:t>
            </a:r>
            <a:br>
              <a:rPr lang="ru-RU" sz="1800" dirty="0">
                <a:latin typeface="Georgia" pitchFamily="18" charset="0"/>
                <a:cs typeface="Times New Roman" pitchFamily="18" charset="0"/>
              </a:rPr>
            </a:br>
            <a:r>
              <a:rPr lang="ru-RU" sz="1800" dirty="0">
                <a:latin typeface="Georgia" pitchFamily="18" charset="0"/>
                <a:cs typeface="Times New Roman" pitchFamily="18" charset="0"/>
              </a:rPr>
              <a:t>Учебное пособие адресовано студентам направления 38.03.01 «Экономика», профиля «Региональная экономика</a:t>
            </a:r>
            <a:r>
              <a:rPr lang="ru-RU" sz="1800" dirty="0" smtClean="0">
                <a:latin typeface="Georgia" pitchFamily="18" charset="0"/>
                <a:cs typeface="Times New Roman" pitchFamily="18" charset="0"/>
              </a:rPr>
              <a:t>».</a:t>
            </a:r>
            <a:endParaRPr lang="ru-RU" sz="1800" dirty="0">
              <a:latin typeface="Georgia" pitchFamily="18" charset="0"/>
            </a:endParaRPr>
          </a:p>
        </p:txBody>
      </p:sp>
    </p:spTree>
    <p:extLst>
      <p:ext uri="{BB962C8B-B14F-4D97-AF65-F5344CB8AC3E}">
        <p14:creationId xmlns:p14="http://schemas.microsoft.com/office/powerpoint/2010/main" val="35552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6093296"/>
            <a:ext cx="8727234" cy="6480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3" name="Picture 2" descr="C:\Users\a.a.egorova\Desktop\ВСЕ ПАПКИ\новые поступления 11.18\97857014088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052736"/>
            <a:ext cx="3605579" cy="4896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88640"/>
            <a:ext cx="8424936" cy="738664"/>
          </a:xfrm>
          <a:prstGeom prst="rect">
            <a:avLst/>
          </a:prstGeom>
          <a:solidFill>
            <a:srgbClr val="FFFFFF">
              <a:alpha val="80000"/>
            </a:srgbClr>
          </a:solidFill>
        </p:spPr>
        <p:txBody>
          <a:bodyPr wrap="square" rtlCol="0">
            <a:spAutoFit/>
          </a:bodyPr>
          <a:lstStyle/>
          <a:p>
            <a:r>
              <a:rPr lang="ru-RU" dirty="0" smtClean="0">
                <a:latin typeface="Georgia" pitchFamily="18" charset="0"/>
              </a:rPr>
              <a:t>Т.Ю. </a:t>
            </a:r>
            <a:r>
              <a:rPr lang="ru-RU" dirty="0" err="1" smtClean="0">
                <a:latin typeface="Georgia" pitchFamily="18" charset="0"/>
              </a:rPr>
              <a:t>Еприкова</a:t>
            </a:r>
            <a:endParaRPr lang="ru-RU" dirty="0" smtClean="0">
              <a:latin typeface="Georgia" pitchFamily="18" charset="0"/>
            </a:endParaRPr>
          </a:p>
          <a:p>
            <a:r>
              <a:rPr lang="ru-RU" sz="2400" dirty="0" smtClean="0">
                <a:latin typeface="Georgia" pitchFamily="18" charset="0"/>
              </a:rPr>
              <a:t>Международные стандарт финансовой отчетности</a:t>
            </a:r>
            <a:endParaRPr lang="ru-RU" sz="2400" dirty="0">
              <a:latin typeface="Georgia" pitchFamily="18" charset="0"/>
            </a:endParaRPr>
          </a:p>
        </p:txBody>
      </p:sp>
      <p:sp>
        <p:nvSpPr>
          <p:cNvPr id="6" name="Заголовок 5"/>
          <p:cNvSpPr>
            <a:spLocks noGrp="1"/>
          </p:cNvSpPr>
          <p:nvPr>
            <p:ph type="title"/>
          </p:nvPr>
        </p:nvSpPr>
        <p:spPr>
          <a:xfrm>
            <a:off x="231506" y="927304"/>
            <a:ext cx="4232482" cy="5165992"/>
          </a:xfrm>
          <a:solidFill>
            <a:srgbClr val="FFFFFF">
              <a:alpha val="80000"/>
            </a:srgbClr>
          </a:solidFill>
        </p:spPr>
        <p:txBody>
          <a:bodyPr>
            <a:noAutofit/>
          </a:bodyPr>
          <a:lstStyle/>
          <a:p>
            <a:pPr indent="457200" algn="just"/>
            <a:r>
              <a:rPr lang="ru-RU" sz="1800" dirty="0">
                <a:latin typeface="Georgia" pitchFamily="18" charset="0"/>
              </a:rPr>
              <a:t>В данном учебном пособии последовательно описаны основные положения международных стандартов финансовой отчетности. Учебный материал раскрывает особенности учета и формирования отчетности в соответствии с международными стандартами финансовой отчетности в актуальных редакциях.</a:t>
            </a:r>
            <a:br>
              <a:rPr lang="ru-RU" sz="1800" dirty="0">
                <a:latin typeface="Georgia" pitchFamily="18" charset="0"/>
              </a:rPr>
            </a:br>
            <a:r>
              <a:rPr lang="ru-RU" sz="1800" dirty="0">
                <a:latin typeface="Georgia" pitchFamily="18" charset="0"/>
              </a:rPr>
              <a:t>Учебное пособие предназначено для студентов, обучающихся по направлению 38.03.01 «Экономика» профилей «Бухгалтерский учет, анализ и аудит», «Финансы и кредит», «Мировая экономика», «Налоги и налогообложение</a:t>
            </a:r>
            <a:r>
              <a:rPr lang="ru-RU" sz="1800" dirty="0" smtClean="0">
                <a:latin typeface="Georgia" pitchFamily="18" charset="0"/>
              </a:rPr>
              <a:t>».</a:t>
            </a:r>
            <a:endParaRPr lang="ru-RU" sz="1800" dirty="0"/>
          </a:p>
        </p:txBody>
      </p:sp>
    </p:spTree>
    <p:extLst>
      <p:ext uri="{BB962C8B-B14F-4D97-AF65-F5344CB8AC3E}">
        <p14:creationId xmlns:p14="http://schemas.microsoft.com/office/powerpoint/2010/main" val="280270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237312"/>
            <a:ext cx="8799242" cy="50405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литературы</a:t>
            </a:r>
          </a:p>
        </p:txBody>
      </p:sp>
      <p:pic>
        <p:nvPicPr>
          <p:cNvPr id="3" name="Picture 2" descr="C:\Users\a.a.egorova\Desktop\ВСЕ ПАПКИ\новые поступления 11.18\97857014088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116530"/>
            <a:ext cx="3494345" cy="476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16632"/>
            <a:ext cx="8496944" cy="800219"/>
          </a:xfrm>
          <a:prstGeom prst="rect">
            <a:avLst/>
          </a:prstGeom>
          <a:solidFill>
            <a:srgbClr val="FFFFFF">
              <a:alpha val="80000"/>
            </a:srgbClr>
          </a:solidFill>
        </p:spPr>
        <p:txBody>
          <a:bodyPr wrap="square" rtlCol="0">
            <a:spAutoFit/>
          </a:bodyPr>
          <a:lstStyle/>
          <a:p>
            <a:r>
              <a:rPr lang="ru-RU" dirty="0" smtClean="0">
                <a:latin typeface="Georgia" pitchFamily="18" charset="0"/>
              </a:rPr>
              <a:t>Ю.С. </a:t>
            </a:r>
            <a:r>
              <a:rPr lang="ru-RU" dirty="0" err="1" smtClean="0">
                <a:latin typeface="Georgia" pitchFamily="18" charset="0"/>
              </a:rPr>
              <a:t>Эзрох</a:t>
            </a:r>
            <a:endParaRPr lang="ru-RU" dirty="0" smtClean="0">
              <a:latin typeface="Georgia" pitchFamily="18" charset="0"/>
            </a:endParaRPr>
          </a:p>
          <a:p>
            <a:r>
              <a:rPr lang="ru-RU" sz="2800" dirty="0" smtClean="0">
                <a:latin typeface="Georgia" pitchFamily="18" charset="0"/>
              </a:rPr>
              <a:t>Деньги, кредит, банки  </a:t>
            </a:r>
            <a:endParaRPr lang="ru-RU" sz="2800" dirty="0">
              <a:latin typeface="Georgia" pitchFamily="18" charset="0"/>
            </a:endParaRPr>
          </a:p>
        </p:txBody>
      </p:sp>
      <p:sp>
        <p:nvSpPr>
          <p:cNvPr id="5" name="TextBox 4"/>
          <p:cNvSpPr txBox="1"/>
          <p:nvPr/>
        </p:nvSpPr>
        <p:spPr>
          <a:xfrm>
            <a:off x="179512" y="912777"/>
            <a:ext cx="4536504" cy="5324535"/>
          </a:xfrm>
          <a:prstGeom prst="rect">
            <a:avLst/>
          </a:prstGeom>
          <a:solidFill>
            <a:srgbClr val="FFFFFF">
              <a:alpha val="80000"/>
            </a:srgbClr>
          </a:solidFill>
        </p:spPr>
        <p:txBody>
          <a:bodyPr wrap="square" rtlCol="0">
            <a:spAutoFit/>
          </a:bodyPr>
          <a:lstStyle/>
          <a:p>
            <a:pPr indent="457200" algn="just"/>
            <a:r>
              <a:rPr lang="ru-RU" sz="1700" dirty="0" smtClean="0">
                <a:latin typeface="Georgia" pitchFamily="18" charset="0"/>
              </a:rPr>
              <a:t>В учебнике рассматривается комплекс взаимосвязанных научно-практических вопросов  в области функционирования денег, кредита и банков в эволюционной ретроспективе и в большей степени на современном этапе экономического развития России. В разделе «Деньги» раскрыты основы организации наличного и безналичного денежного обращения, валютных отношений, а также возникновения и существования инфляций. В разделе «Кредит» представлен базис кредитных отношений, описаны основные формы и виды кредита, а также правила использования ссудного процента. В разделе «Банки» показаны ключевые особенности развития и функционирования коммерческих и центральных банков.      </a:t>
            </a:r>
            <a:endParaRPr lang="ru-RU" sz="1700" dirty="0">
              <a:latin typeface="Georgia" pitchFamily="18" charset="0"/>
            </a:endParaRPr>
          </a:p>
        </p:txBody>
      </p:sp>
    </p:spTree>
    <p:extLst>
      <p:ext uri="{BB962C8B-B14F-4D97-AF65-F5344CB8AC3E}">
        <p14:creationId xmlns:p14="http://schemas.microsoft.com/office/powerpoint/2010/main" val="196223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5786" y="6093296"/>
            <a:ext cx="8712968" cy="6480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3" name="Picture 2" descr="C:\Users\a.a.egorova\Desktop\ВСЕ ПАПКИ\новые поступления 11.18\97857014087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1" b="1229"/>
          <a:stretch/>
        </p:blipFill>
        <p:spPr bwMode="auto">
          <a:xfrm>
            <a:off x="5004047" y="1006464"/>
            <a:ext cx="3410713" cy="4989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231612"/>
            <a:ext cx="8280920" cy="677108"/>
          </a:xfrm>
          <a:prstGeom prst="rect">
            <a:avLst/>
          </a:prstGeom>
          <a:solidFill>
            <a:srgbClr val="FFFFFF">
              <a:alpha val="80000"/>
            </a:srgbClr>
          </a:solidFill>
        </p:spPr>
        <p:txBody>
          <a:bodyPr wrap="square" rtlCol="0">
            <a:spAutoFit/>
          </a:bodyPr>
          <a:lstStyle/>
          <a:p>
            <a:r>
              <a:rPr lang="ru-RU" dirty="0" smtClean="0">
                <a:latin typeface="Georgia" pitchFamily="18" charset="0"/>
              </a:rPr>
              <a:t>А.В. </a:t>
            </a:r>
            <a:r>
              <a:rPr lang="ru-RU" dirty="0" err="1" smtClean="0">
                <a:latin typeface="Georgia" pitchFamily="18" charset="0"/>
              </a:rPr>
              <a:t>Шулаков</a:t>
            </a:r>
            <a:r>
              <a:rPr lang="ru-RU" dirty="0" smtClean="0">
                <a:latin typeface="Georgia" pitchFamily="18" charset="0"/>
              </a:rPr>
              <a:t/>
            </a:r>
            <a:br>
              <a:rPr lang="ru-RU" dirty="0" smtClean="0">
                <a:latin typeface="Georgia" pitchFamily="18" charset="0"/>
              </a:rPr>
            </a:br>
            <a:r>
              <a:rPr lang="ru-RU" sz="2000" dirty="0" smtClean="0">
                <a:latin typeface="Georgia" pitchFamily="18" charset="0"/>
              </a:rPr>
              <a:t>Элективные дисциплины по физической культуре и спорту</a:t>
            </a:r>
            <a:endParaRPr lang="ru-RU" sz="2000" dirty="0">
              <a:latin typeface="Georgia" pitchFamily="18" charset="0"/>
            </a:endParaRPr>
          </a:p>
        </p:txBody>
      </p:sp>
      <p:sp>
        <p:nvSpPr>
          <p:cNvPr id="6" name="Заголовок 5"/>
          <p:cNvSpPr>
            <a:spLocks noGrp="1"/>
          </p:cNvSpPr>
          <p:nvPr>
            <p:ph type="title"/>
          </p:nvPr>
        </p:nvSpPr>
        <p:spPr>
          <a:xfrm>
            <a:off x="251520" y="908720"/>
            <a:ext cx="4140460" cy="5184576"/>
          </a:xfrm>
          <a:solidFill>
            <a:srgbClr val="FFFFFF">
              <a:alpha val="80000"/>
            </a:srgbClr>
          </a:solidFill>
        </p:spPr>
        <p:txBody>
          <a:bodyPr>
            <a:noAutofit/>
          </a:bodyPr>
          <a:lstStyle/>
          <a:p>
            <a:pPr algn="just"/>
            <a:r>
              <a:rPr lang="ru-RU" sz="1600" dirty="0">
                <a:latin typeface="Georgia" pitchFamily="18" charset="0"/>
              </a:rPr>
              <a:t>Представленный курс лекций раскрывает основные положения теоретического раздела дисциплины «Элективные дисциплины по физической культуре и спорту», обеспечивая студентам возможность осознанного выбора конкретного направления реализуемых элективных дисциплин, </a:t>
            </a:r>
            <a:r>
              <a:rPr lang="ru-RU" sz="1600" dirty="0" smtClean="0">
                <a:latin typeface="Georgia" pitchFamily="18" charset="0"/>
              </a:rPr>
              <a:t>соответствующего их </a:t>
            </a:r>
            <a:r>
              <a:rPr lang="ru-RU" sz="1600" dirty="0">
                <a:latin typeface="Georgia" pitchFamily="18" charset="0"/>
              </a:rPr>
              <a:t>индивидуальным особенностям, предпочтениям и </a:t>
            </a:r>
            <a:r>
              <a:rPr lang="ru-RU" sz="1600" dirty="0" smtClean="0">
                <a:latin typeface="Georgia" pitchFamily="18" charset="0"/>
              </a:rPr>
              <a:t>уровню физической подготовленности</a:t>
            </a:r>
            <a:r>
              <a:rPr lang="ru-RU" sz="1600" dirty="0">
                <a:latin typeface="Georgia" pitchFamily="18" charset="0"/>
              </a:rPr>
              <a:t/>
            </a:r>
            <a:br>
              <a:rPr lang="ru-RU" sz="1600" dirty="0">
                <a:latin typeface="Georgia" pitchFamily="18" charset="0"/>
              </a:rPr>
            </a:br>
            <a:r>
              <a:rPr lang="ru-RU" sz="1600" dirty="0">
                <a:latin typeface="Georgia" pitchFamily="18" charset="0"/>
              </a:rPr>
              <a:t>Изложенная теория также способствует формированию у студентов мотивационно-ценностного отношения к физической культуре</a:t>
            </a:r>
            <a:r>
              <a:rPr lang="ru-RU" sz="1600" dirty="0" smtClean="0">
                <a:latin typeface="Georgia" pitchFamily="18" charset="0"/>
              </a:rPr>
              <a:t>.</a:t>
            </a:r>
            <a:endParaRPr lang="ru-RU" sz="1600" dirty="0"/>
          </a:p>
        </p:txBody>
      </p:sp>
    </p:spTree>
    <p:extLst>
      <p:ext uri="{BB962C8B-B14F-4D97-AF65-F5344CB8AC3E}">
        <p14:creationId xmlns:p14="http://schemas.microsoft.com/office/powerpoint/2010/main" val="8143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65786" y="6093296"/>
            <a:ext cx="8712968" cy="6480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Georgia" pitchFamily="18" charset="0"/>
              </a:rPr>
              <a:t>Место хранения: Абонемент </a:t>
            </a:r>
            <a:r>
              <a:rPr lang="ru-RU" dirty="0" smtClean="0">
                <a:solidFill>
                  <a:schemeClr val="tx1"/>
                </a:solidFill>
                <a:latin typeface="Georgia" pitchFamily="18" charset="0"/>
              </a:rPr>
              <a:t>учебной </a:t>
            </a:r>
            <a:r>
              <a:rPr lang="ru-RU" dirty="0">
                <a:solidFill>
                  <a:schemeClr val="tx1"/>
                </a:solidFill>
                <a:latin typeface="Georgia" pitchFamily="18" charset="0"/>
              </a:rPr>
              <a:t>литературы, Читальный зал учебной </a:t>
            </a:r>
            <a:r>
              <a:rPr lang="ru-RU" dirty="0" smtClean="0">
                <a:solidFill>
                  <a:schemeClr val="tx1"/>
                </a:solidFill>
                <a:latin typeface="Georgia" pitchFamily="18" charset="0"/>
              </a:rPr>
              <a:t>литературы, </a:t>
            </a:r>
            <a:r>
              <a:rPr lang="ru-RU" dirty="0" smtClean="0">
                <a:solidFill>
                  <a:schemeClr val="tx1"/>
                </a:solidFill>
                <a:latin typeface="Georgia" pitchFamily="18" charset="0"/>
                <a:hlinkClick r:id="rId4"/>
              </a:rPr>
              <a:t>ЭБС НГУЭУ</a:t>
            </a:r>
            <a:endParaRPr lang="ru-RU" dirty="0">
              <a:solidFill>
                <a:schemeClr val="tx1"/>
              </a:solidFill>
              <a:latin typeface="Georgia" pitchFamily="18" charset="0"/>
            </a:endParaRPr>
          </a:p>
        </p:txBody>
      </p:sp>
      <p:pic>
        <p:nvPicPr>
          <p:cNvPr id="4" name="Picture 2" descr="C:\Users\a.a.egorova\Desktop\ВСЕ ПАПКИ\новые поступления 11.18\книги\97857014088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24" b="1349"/>
          <a:stretch/>
        </p:blipFill>
        <p:spPr bwMode="auto">
          <a:xfrm>
            <a:off x="5170264" y="1122639"/>
            <a:ext cx="3443064" cy="4756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88640"/>
            <a:ext cx="8727234" cy="646331"/>
          </a:xfrm>
          <a:prstGeom prst="rect">
            <a:avLst/>
          </a:prstGeom>
          <a:solidFill>
            <a:srgbClr val="FFFFFF">
              <a:alpha val="80000"/>
            </a:srgbClr>
          </a:solidFill>
        </p:spPr>
        <p:txBody>
          <a:bodyPr wrap="square" rtlCol="0">
            <a:spAutoFit/>
          </a:bodyPr>
          <a:lstStyle/>
          <a:p>
            <a:r>
              <a:rPr lang="ru-RU" dirty="0" smtClean="0">
                <a:latin typeface="Georgia" pitchFamily="18" charset="0"/>
              </a:rPr>
              <a:t>Е.А. </a:t>
            </a:r>
            <a:r>
              <a:rPr lang="ru-RU" dirty="0" err="1" smtClean="0">
                <a:latin typeface="Georgia" pitchFamily="18" charset="0"/>
              </a:rPr>
              <a:t>Гордина</a:t>
            </a:r>
            <a:r>
              <a:rPr lang="ru-RU" dirty="0" smtClean="0">
                <a:latin typeface="Georgia" pitchFamily="18" charset="0"/>
              </a:rPr>
              <a:t>, Л.С. Афанасьева</a:t>
            </a:r>
          </a:p>
          <a:p>
            <a:r>
              <a:rPr lang="ru-RU" dirty="0" smtClean="0">
                <a:latin typeface="Georgia" pitchFamily="18" charset="0"/>
              </a:rPr>
              <a:t>Деловая и дипломатическая переписка </a:t>
            </a:r>
            <a:r>
              <a:rPr lang="en-US" dirty="0" smtClean="0">
                <a:latin typeface="Georgia" pitchFamily="18" charset="0"/>
              </a:rPr>
              <a:t>Business and Diplomatic </a:t>
            </a:r>
            <a:r>
              <a:rPr lang="en-US" dirty="0" err="1" smtClean="0">
                <a:latin typeface="Georgia" pitchFamily="18" charset="0"/>
              </a:rPr>
              <a:t>Correspodence</a:t>
            </a:r>
            <a:r>
              <a:rPr lang="ru-RU" dirty="0" smtClean="0">
                <a:latin typeface="Georgia" pitchFamily="18" charset="0"/>
              </a:rPr>
              <a:t> </a:t>
            </a:r>
            <a:endParaRPr lang="ru-RU" dirty="0">
              <a:latin typeface="Georgia" pitchFamily="18" charset="0"/>
            </a:endParaRPr>
          </a:p>
        </p:txBody>
      </p:sp>
      <p:sp>
        <p:nvSpPr>
          <p:cNvPr id="7" name="Заголовок 6"/>
          <p:cNvSpPr>
            <a:spLocks noGrp="1"/>
          </p:cNvSpPr>
          <p:nvPr>
            <p:ph type="title"/>
          </p:nvPr>
        </p:nvSpPr>
        <p:spPr>
          <a:xfrm>
            <a:off x="251520" y="834970"/>
            <a:ext cx="4363617" cy="5258325"/>
          </a:xfrm>
          <a:solidFill>
            <a:srgbClr val="FFFFFF">
              <a:alpha val="80000"/>
            </a:srgbClr>
          </a:solidFill>
        </p:spPr>
        <p:txBody>
          <a:bodyPr>
            <a:noAutofit/>
          </a:bodyPr>
          <a:lstStyle/>
          <a:p>
            <a:pPr algn="just"/>
            <a:r>
              <a:rPr lang="ru-RU" sz="2400" dirty="0">
                <a:latin typeface="Georgia" pitchFamily="18" charset="0"/>
              </a:rPr>
              <a:t>В настоящем учебном пособии рассматриваются правила написания деловых писем и другой корреспонденции. Основная цель пособия – развитие и совершенствования навыков письменной речи</a:t>
            </a:r>
            <a:r>
              <a:rPr lang="ru-RU" sz="2400" dirty="0" smtClean="0">
                <a:latin typeface="Georgia" pitchFamily="18" charset="0"/>
              </a:rPr>
              <a:t>.</a:t>
            </a:r>
            <a:endParaRPr lang="ru-RU" sz="2400" dirty="0"/>
          </a:p>
        </p:txBody>
      </p:sp>
    </p:spTree>
    <p:extLst>
      <p:ext uri="{BB962C8B-B14F-4D97-AF65-F5344CB8AC3E}">
        <p14:creationId xmlns:p14="http://schemas.microsoft.com/office/powerpoint/2010/main" val="8314335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889</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Книги издательства НГУЭУ</vt:lpstr>
      <vt:lpstr>В монографии анализируются методологические проблемы современной экономической теории и специальных, конкретных экономических дисциплин. В простой и доступной форме излагаются в историческом аспекте теория и методология экономических исследований в различных экономических учениях — от меркантилизма до современного неолиберализма. Большое внимание уделено национальному своеобразию экономической теории и ее методологии.  Монография адресована старшекурсникам, магистрам, аспирантам, преподавателям и всем, кто интересуется методологией экономических исследований.</vt:lpstr>
      <vt:lpstr>Презентация PowerPoint</vt:lpstr>
      <vt:lpstr>В данном учебном пособии рассматриваются важнейшие проблемы курса экономической теории: предмет и методы экономического анализа, собственность и экономические системы общества, теория спроса и предложения, теория производства и издержек, теория ценообразования на факторы производства. Исследуется национальное хозяйство в целом, роль и границы вмешательства государства в экономические и социальные процессы, анализируются проблемы макроэкономического равновесия и нестабильности. Раскрывается значение денежно-кредитной и финансовой систем в современной рыночной экономике. Теоретический материал излагается с использованием графического анализа, облегчающего понимание закономерностей функционирования рыночного механизма.</vt:lpstr>
      <vt:lpstr>В данном учебном пособии рассмотрены особенности и эволюция развития институционального направления экономической науки. Раскрыты основные теоретические концепции институционализма, такие как теория транзакционных издержек, теория государства, теория прав собственности, теория контрактов.  Учебное пособие адресовано студентам направления 38.03.01 «Экономика», профиля «Региональная экономика».</vt:lpstr>
      <vt:lpstr>В данном учебном пособии последовательно описаны основные положения международных стандартов финансовой отчетности. Учебный материал раскрывает особенности учета и формирования отчетности в соответствии с международными стандартами финансовой отчетности в актуальных редакциях. Учебное пособие предназначено для студентов, обучающихся по направлению 38.03.01 «Экономика» профилей «Бухгалтерский учет, анализ и аудит», «Финансы и кредит», «Мировая экономика», «Налоги и налогообложение».</vt:lpstr>
      <vt:lpstr>Презентация PowerPoint</vt:lpstr>
      <vt:lpstr>Представленный курс лекций раскрывает основные положения теоретического раздела дисциплины «Элективные дисциплины по физической культуре и спорту», обеспечивая студентам возможность осознанного выбора конкретного направления реализуемых элективных дисциплин, соответствующего их индивидуальным особенностям, предпочтениям и уровню физической подготовленности Изложенная теория также способствует формированию у студентов мотивационно-ценностного отношения к физической культуре.</vt:lpstr>
      <vt:lpstr>В настоящем учебном пособии рассматриваются правила написания деловых писем и другой корреспонденции. Основная цель пособия – развитие и совершенствования навыков письменной речи.</vt:lpstr>
      <vt:lpstr>Практикум посвящен функционированию валютного рынка. В нем представлены вопросы для обсуждения, тесты и задачи по основным темам курса «Управление валютным рынком». Издание предназначено для студентов, обучающихся по магистерским программам направления подготовки 38.04.01 «Экономика» Практикум посвящен функционированию валютного рынка. В нем представлены вопросы для обсуждения, тесты и задачи по основным темам курса «Управление валютным рынком». Издание предназначено для студентов, обучающихся по магистерским программам направления подготовки 38.04.01 «Экономика»</vt:lpstr>
      <vt:lpstr>Данный практикум подготовлен в соответствии с требованиями государственных образовательных стандартов высшего образования. Структура и содержание практикума соответствуют программе учебной дисциплины «Деньги, кредит, банки». Предлагаемые задания адаптированы к уровню подготовки студентов, они позволяют осознать сложность и многогранность проблем, возникающих в сфере денег и денежного обращения, валютной системе, функционировании банковской системы.</vt:lpstr>
      <vt:lpstr>Данный практикум содержит практические задания по дисциплине «Учет и аудит в финансовых организациях», по темам, связанным со спецификой деятельности таких экономических субъектов, как негосударственные пенсионные фонды, инвестиционные фонды, профессиональные участники рынка ценных бумаг.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Степанченко Алена Андреевна</dc:creator>
  <cp:lastModifiedBy>Степанченко Алена Андреевна</cp:lastModifiedBy>
  <cp:revision>5</cp:revision>
  <dcterms:created xsi:type="dcterms:W3CDTF">2018-12-03T03:33:07Z</dcterms:created>
  <dcterms:modified xsi:type="dcterms:W3CDTF">2018-12-03T04:29:05Z</dcterms:modified>
</cp:coreProperties>
</file>