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4"/>
  </p:handoutMasterIdLst>
  <p:sldIdLst>
    <p:sldId id="294" r:id="rId3"/>
    <p:sldId id="291" r:id="rId4"/>
    <p:sldId id="270" r:id="rId5"/>
    <p:sldId id="272" r:id="rId6"/>
    <p:sldId id="273" r:id="rId7"/>
    <p:sldId id="292" r:id="rId8"/>
    <p:sldId id="275" r:id="rId9"/>
    <p:sldId id="285" r:id="rId10"/>
    <p:sldId id="286" r:id="rId11"/>
    <p:sldId id="287"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0" d="100"/>
          <a:sy n="90" d="100"/>
        </p:scale>
        <p:origin x="-756" y="-72"/>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t>24.10.2018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t>‹#›</a:t>
            </a:fld>
            <a:endParaRPr lang="ru-RU"/>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solidFill>
                <a:srgbClr val="676A55">
                  <a:tint val="60000"/>
                  <a:satMod val="155000"/>
                </a:srgbClr>
              </a:solidFill>
            </a:endParaRPr>
          </a:p>
        </p:txBody>
      </p:sp>
    </p:spTree>
    <p:extLst>
      <p:ext uri="{BB962C8B-B14F-4D97-AF65-F5344CB8AC3E}">
        <p14:creationId xmlns:p14="http://schemas.microsoft.com/office/powerpoint/2010/main" val="355689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6" name="Номер слайда 5"/>
          <p:cNvSpPr>
            <a:spLocks noGrp="1"/>
          </p:cNvSpPr>
          <p:nvPr>
            <p:ph type="sldNum" sz="quarter" idx="12"/>
          </p:nvPr>
        </p:nvSpPr>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Tree>
    <p:extLst>
      <p:ext uri="{BB962C8B-B14F-4D97-AF65-F5344CB8AC3E}">
        <p14:creationId xmlns:p14="http://schemas.microsoft.com/office/powerpoint/2010/main" val="60588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solidFill>
                <a:srgbClr val="676A55">
                  <a:tint val="60000"/>
                  <a:satMod val="155000"/>
                </a:srgbClr>
              </a:solidFill>
            </a:endParaRPr>
          </a:p>
        </p:txBody>
      </p:sp>
    </p:spTree>
    <p:extLst>
      <p:ext uri="{BB962C8B-B14F-4D97-AF65-F5344CB8AC3E}">
        <p14:creationId xmlns:p14="http://schemas.microsoft.com/office/powerpoint/2010/main" val="350857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7" name="Номер слайда 6"/>
          <p:cNvSpPr>
            <a:spLocks noGrp="1"/>
          </p:cNvSpPr>
          <p:nvPr>
            <p:ph type="sldNum" sz="quarter" idx="12"/>
          </p:nvPr>
        </p:nvSpPr>
        <p:spPr>
          <a:xfrm>
            <a:off x="8641080" y="6514568"/>
            <a:ext cx="464288" cy="274320"/>
          </a:xfrm>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2942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9" name="Номер слайда 8"/>
          <p:cNvSpPr>
            <a:spLocks noGrp="1"/>
          </p:cNvSpPr>
          <p:nvPr>
            <p:ph type="sldNum" sz="quarter" idx="12"/>
          </p:nvPr>
        </p:nvSpPr>
        <p:spPr>
          <a:xfrm>
            <a:off x="8641080" y="6514568"/>
            <a:ext cx="464288" cy="274320"/>
          </a:xfrm>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Tree>
    <p:extLst>
      <p:ext uri="{BB962C8B-B14F-4D97-AF65-F5344CB8AC3E}">
        <p14:creationId xmlns:p14="http://schemas.microsoft.com/office/powerpoint/2010/main" val="284838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5" name="Номер слайда 4"/>
          <p:cNvSpPr>
            <a:spLocks noGrp="1"/>
          </p:cNvSpPr>
          <p:nvPr>
            <p:ph type="sldNum" sz="quarter" idx="12"/>
          </p:nvPr>
        </p:nvSpPr>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7664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4" name="Номер слайда 3"/>
          <p:cNvSpPr>
            <a:spLocks noGrp="1"/>
          </p:cNvSpPr>
          <p:nvPr>
            <p:ph type="sldNum" sz="quarter" idx="12"/>
          </p:nvPr>
        </p:nvSpPr>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Tree>
    <p:extLst>
      <p:ext uri="{BB962C8B-B14F-4D97-AF65-F5344CB8AC3E}">
        <p14:creationId xmlns:p14="http://schemas.microsoft.com/office/powerpoint/2010/main" val="310260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solidFill>
                <a:srgbClr val="676A55">
                  <a:tint val="60000"/>
                  <a:satMod val="155000"/>
                </a:srgbClr>
              </a:solidFill>
            </a:endParaRPr>
          </a:p>
        </p:txBody>
      </p:sp>
    </p:spTree>
    <p:extLst>
      <p:ext uri="{BB962C8B-B14F-4D97-AF65-F5344CB8AC3E}">
        <p14:creationId xmlns:p14="http://schemas.microsoft.com/office/powerpoint/2010/main" val="410962509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solidFill>
                <a:srgbClr val="676A55">
                  <a:tint val="60000"/>
                  <a:satMod val="155000"/>
                </a:srgbClr>
              </a:solidFill>
            </a:endParaRPr>
          </a:p>
        </p:txBody>
      </p:sp>
    </p:spTree>
    <p:extLst>
      <p:ext uri="{BB962C8B-B14F-4D97-AF65-F5344CB8AC3E}">
        <p14:creationId xmlns:p14="http://schemas.microsoft.com/office/powerpoint/2010/main" val="3139176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6" name="Номер слайда 5"/>
          <p:cNvSpPr>
            <a:spLocks noGrp="1"/>
          </p:cNvSpPr>
          <p:nvPr>
            <p:ph type="sldNum" sz="quarter" idx="12"/>
          </p:nvPr>
        </p:nvSpPr>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Tree>
    <p:extLst>
      <p:ext uri="{BB962C8B-B14F-4D97-AF65-F5344CB8AC3E}">
        <p14:creationId xmlns:p14="http://schemas.microsoft.com/office/powerpoint/2010/main" val="46636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676A55">
                  <a:tint val="60000"/>
                  <a:satMod val="155000"/>
                </a:srgbClr>
              </a:solidFill>
            </a:endParaRPr>
          </a:p>
        </p:txBody>
      </p:sp>
      <p:sp>
        <p:nvSpPr>
          <p:cNvPr id="6" name="Номер слайда 5"/>
          <p:cNvSpPr>
            <a:spLocks noGrp="1"/>
          </p:cNvSpPr>
          <p:nvPr>
            <p:ph type="sldNum" sz="quarter" idx="12"/>
          </p:nvPr>
        </p:nvSpPr>
        <p:spPr/>
        <p:txBody>
          <a:bodyPr/>
          <a:lstStyle>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Tree>
    <p:extLst>
      <p:ext uri="{BB962C8B-B14F-4D97-AF65-F5344CB8AC3E}">
        <p14:creationId xmlns:p14="http://schemas.microsoft.com/office/powerpoint/2010/main" val="222711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t>24.10.2018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t>24.10.2018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24.10.2018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24.10.2018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10" name="Рисунок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solidFill>
                <a:srgbClr val="676A55">
                  <a:tint val="60000"/>
                  <a:satMod val="155000"/>
                </a:srgbClr>
              </a:solidFill>
            </a:endParaRPr>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506886D-1670-4955-ADF9-63800DD712BC}" type="datetimeFigureOut">
              <a:rPr lang="ru-RU" smtClean="0">
                <a:solidFill>
                  <a:srgbClr val="676A55">
                    <a:tint val="60000"/>
                    <a:satMod val="155000"/>
                  </a:srgbClr>
                </a:solidFill>
              </a:rPr>
              <a:pPr/>
              <a:t>24.10.2018</a:t>
            </a:fld>
            <a:endParaRPr lang="ru-RU">
              <a:solidFill>
                <a:srgbClr val="676A55">
                  <a:tint val="60000"/>
                  <a:satMod val="155000"/>
                </a:srgbClr>
              </a:solidFill>
            </a:endParaRPr>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97578F9-3A78-450B-A9B7-844CC226B14D}" type="slidenum">
              <a:rPr lang="ru-RU" smtClean="0">
                <a:solidFill>
                  <a:srgbClr val="EAEBDE">
                    <a:shade val="90000"/>
                  </a:srgbClr>
                </a:solidFill>
              </a:rPr>
              <a:pPr/>
              <a:t>‹#›</a:t>
            </a:fld>
            <a:endParaRPr lang="ru-RU">
              <a:solidFill>
                <a:srgbClr val="EAEBDE">
                  <a:shade val="90000"/>
                </a:srgbClr>
              </a:solidFill>
            </a:endParaRPr>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extLst>
      <p:ext uri="{BB962C8B-B14F-4D97-AF65-F5344CB8AC3E}">
        <p14:creationId xmlns:p14="http://schemas.microsoft.com/office/powerpoint/2010/main" val="18719259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blio-online.ru/viewer/42BFE919-D7FA-4671-BD28-85DE160DEB68/nalogi-i-nalogovaya-sistema-rossiyskoy-federacii-praktikum#page/1"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E-LIBRARY@NSUEM.R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znanium.com/bookread2.php?book=900176"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znanium.com/bookread2.php?book=94909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znanium.com/catalog/product/97870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iblio-online.ru/viewer/345B9F69-231A-46F7-8FB1-B8845986CE2C/nalogi-i-nalogooblozhenie#page/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blio-online.ru/viewer/216EADF3-6B7B-43B8-BD06-722D20A77C0C/regionalnye-i-mestnye-nalogi-i-sbory-s-organizaciy#page/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blio-online.ru/viewer/61355984-4755-459E-AB98-C17D1E4564C7/nalogi-i-nalogooblozhenie-praktikum#page/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0"/>
            <a:ext cx="8568952" cy="2402161"/>
          </a:xfrm>
        </p:spPr>
        <p:txBody>
          <a:bodyPr>
            <a:normAutofit fontScale="90000"/>
          </a:bodyPr>
          <a:lstStyle/>
          <a:p>
            <a:pPr algn="ctr"/>
            <a:r>
              <a:rPr lang="ru-RU" cap="all" dirty="0" smtClean="0">
                <a:solidFill>
                  <a:schemeClr val="accent5">
                    <a:lumMod val="60000"/>
                    <a:lumOff val="40000"/>
                  </a:schemeClr>
                </a:solidFill>
              </a:rPr>
              <a:t>НАЛОГИ и НАЛОГООБЛОЖЕНИЕ</a:t>
            </a:r>
            <a:br>
              <a:rPr lang="ru-RU" cap="all" dirty="0" smtClean="0">
                <a:solidFill>
                  <a:schemeClr val="accent5">
                    <a:lumMod val="60000"/>
                    <a:lumOff val="40000"/>
                  </a:schemeClr>
                </a:solidFill>
              </a:rPr>
            </a:br>
            <a:r>
              <a:rPr lang="ru-RU" sz="1800" cap="all" dirty="0">
                <a:solidFill>
                  <a:srgbClr val="CEC597">
                    <a:lumMod val="60000"/>
                    <a:lumOff val="40000"/>
                  </a:srgbClr>
                </a:solidFill>
              </a:rPr>
              <a:t>Новые поступления книг </a:t>
            </a:r>
            <a:br>
              <a:rPr lang="ru-RU" sz="1800" cap="all" dirty="0">
                <a:solidFill>
                  <a:srgbClr val="CEC597">
                    <a:lumMod val="60000"/>
                    <a:lumOff val="40000"/>
                  </a:srgbClr>
                </a:solidFill>
              </a:rPr>
            </a:br>
            <a:r>
              <a:rPr lang="ru-RU" sz="1800" cap="all" dirty="0">
                <a:solidFill>
                  <a:srgbClr val="CEC597">
                    <a:lumMod val="60000"/>
                    <a:lumOff val="40000"/>
                  </a:srgbClr>
                </a:solidFill>
              </a:rPr>
              <a:t>в коллекциях </a:t>
            </a:r>
            <a:br>
              <a:rPr lang="ru-RU" sz="1800" cap="all" dirty="0">
                <a:solidFill>
                  <a:srgbClr val="CEC597">
                    <a:lumMod val="60000"/>
                    <a:lumOff val="40000"/>
                  </a:srgbClr>
                </a:solidFill>
              </a:rPr>
            </a:br>
            <a:r>
              <a:rPr lang="ru-RU" sz="1800" cap="all" dirty="0">
                <a:solidFill>
                  <a:srgbClr val="CEC597">
                    <a:lumMod val="60000"/>
                    <a:lumOff val="40000"/>
                  </a:srgbClr>
                </a:solidFill>
              </a:rPr>
              <a:t>электронных библиотек </a:t>
            </a:r>
            <a:br>
              <a:rPr lang="ru-RU" sz="1800" cap="all" dirty="0">
                <a:solidFill>
                  <a:srgbClr val="CEC597">
                    <a:lumMod val="60000"/>
                    <a:lumOff val="40000"/>
                  </a:srgbClr>
                </a:solidFill>
              </a:rPr>
            </a:br>
            <a:r>
              <a:rPr lang="en-US" sz="1800" cap="all" dirty="0" err="1" smtClean="0">
                <a:solidFill>
                  <a:srgbClr val="CEC597">
                    <a:lumMod val="60000"/>
                    <a:lumOff val="40000"/>
                  </a:srgbClr>
                </a:solidFill>
              </a:rPr>
              <a:t>znanium</a:t>
            </a:r>
            <a:r>
              <a:rPr lang="ru-RU" sz="1800" cap="all" dirty="0" smtClean="0">
                <a:solidFill>
                  <a:srgbClr val="CEC597">
                    <a:lumMod val="60000"/>
                    <a:lumOff val="40000"/>
                  </a:srgbClr>
                </a:solidFill>
              </a:rPr>
              <a:t> </a:t>
            </a:r>
            <a:r>
              <a:rPr lang="ru-RU" sz="1800" cap="all" dirty="0">
                <a:solidFill>
                  <a:srgbClr val="CEC597">
                    <a:lumMod val="60000"/>
                    <a:lumOff val="40000"/>
                  </a:srgbClr>
                </a:solidFill>
              </a:rPr>
              <a:t>и </a:t>
            </a:r>
            <a:r>
              <a:rPr lang="ru-RU" sz="1800" cap="all" dirty="0" err="1">
                <a:solidFill>
                  <a:srgbClr val="CEC597">
                    <a:lumMod val="60000"/>
                    <a:lumOff val="40000"/>
                  </a:srgbClr>
                </a:solidFill>
              </a:rPr>
              <a:t>Юрайт</a:t>
            </a:r>
            <a:r>
              <a:rPr lang="ru-RU" sz="1800" cap="all" dirty="0">
                <a:solidFill>
                  <a:srgbClr val="CEC597">
                    <a:lumMod val="60000"/>
                    <a:lumOff val="40000"/>
                  </a:srgbClr>
                </a:solidFill>
              </a:rPr>
              <a:t/>
            </a:r>
            <a:br>
              <a:rPr lang="ru-RU" sz="1800" cap="all" dirty="0">
                <a:solidFill>
                  <a:srgbClr val="CEC597">
                    <a:lumMod val="60000"/>
                    <a:lumOff val="40000"/>
                  </a:srgbClr>
                </a:solidFill>
              </a:rPr>
            </a:br>
            <a:endParaRPr lang="ru-RU" sz="1800" cap="all" dirty="0">
              <a:solidFill>
                <a:schemeClr val="accent5">
                  <a:lumMod val="60000"/>
                  <a:lumOff val="40000"/>
                </a:schemeClr>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852936"/>
            <a:ext cx="871296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78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416229"/>
          </a:xfrm>
          <a:solidFill>
            <a:schemeClr val="accent6">
              <a:lumMod val="60000"/>
              <a:lumOff val="40000"/>
              <a:alpha val="80000"/>
            </a:schemeClr>
          </a:solidFill>
        </p:spPr>
        <p:txBody>
          <a:bodyPr>
            <a:noAutofit/>
          </a:bodyPr>
          <a:lstStyle/>
          <a:p>
            <a:r>
              <a:rPr lang="ru-RU" sz="2800" b="1" dirty="0"/>
              <a:t>Налоги и налоговая система Российской Федерации. Практикум :  </a:t>
            </a:r>
            <a:r>
              <a:rPr lang="ru-RU" sz="2800" dirty="0" smtClean="0"/>
              <a:t>учеб. </a:t>
            </a:r>
            <a:r>
              <a:rPr lang="ru-RU" sz="2800" dirty="0"/>
              <a:t>пособие </a:t>
            </a:r>
            <a:r>
              <a:rPr lang="ru-RU" sz="2800" dirty="0" smtClean="0"/>
              <a:t>/ </a:t>
            </a:r>
            <a:r>
              <a:rPr lang="ru-RU" sz="2800" dirty="0"/>
              <a:t>Н. П. Мельникова </a:t>
            </a:r>
            <a:r>
              <a:rPr lang="en-US" sz="2800" dirty="0" smtClean="0"/>
              <a:t>[</a:t>
            </a:r>
            <a:r>
              <a:rPr lang="ru-RU" sz="2800" dirty="0" smtClean="0"/>
              <a:t>и </a:t>
            </a:r>
            <a:r>
              <a:rPr lang="ru-RU" sz="2800" dirty="0" smtClean="0"/>
              <a:t>др</a:t>
            </a:r>
            <a:r>
              <a:rPr lang="ru-RU" sz="2800" dirty="0" smtClean="0"/>
              <a:t>.</a:t>
            </a:r>
            <a:r>
              <a:rPr lang="en-US" sz="2800" dirty="0" smtClean="0"/>
              <a:t>]</a:t>
            </a:r>
            <a:r>
              <a:rPr lang="ru-RU" sz="2800" dirty="0" smtClean="0"/>
              <a:t>. </a:t>
            </a:r>
            <a:r>
              <a:rPr lang="ru-RU" sz="2800" dirty="0"/>
              <a:t>— М. : </a:t>
            </a:r>
            <a:r>
              <a:rPr lang="ru-RU" sz="2800" dirty="0" err="1" smtClean="0"/>
              <a:t>Юрайт</a:t>
            </a:r>
            <a:r>
              <a:rPr lang="ru-RU" sz="2800" dirty="0"/>
              <a:t>, 2018. — 317 с. </a:t>
            </a:r>
            <a:endParaRPr lang="ru-RU" sz="2800" dirty="0">
              <a:latin typeface="Georgia" pitchFamily="18" charset="0"/>
            </a:endParaRPr>
          </a:p>
        </p:txBody>
      </p:sp>
      <p:sp>
        <p:nvSpPr>
          <p:cNvPr id="3" name="Объект 2"/>
          <p:cNvSpPr>
            <a:spLocks noGrp="1"/>
          </p:cNvSpPr>
          <p:nvPr>
            <p:ph sz="half" idx="1"/>
          </p:nvPr>
        </p:nvSpPr>
        <p:spPr>
          <a:xfrm>
            <a:off x="365159" y="1648047"/>
            <a:ext cx="3526357" cy="4352672"/>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600" dirty="0"/>
              <a:t>В Практикуме рассматриваются основы теории налогов и механизм исчисления и уплаты каждого налога, входящего в российскую налоговую систему, а также налогов в специальных налоговых режимах. Дополнительно в Практикум включена глава по торговому </a:t>
            </a:r>
            <a:r>
              <a:rPr lang="ru-RU" sz="1600" dirty="0" smtClean="0"/>
              <a:t>сбору. Все </a:t>
            </a:r>
            <a:r>
              <a:rPr lang="ru-RU" sz="1600" dirty="0"/>
              <a:t>главы Практикума написаны в соответствии с единой структурой, включающей краткое изложение учебного материала по соответствующей теме; тестовые задания; задачи, кейсы, ситуационные задания; вопросы для обсуждения; методические указания для преподавателей и </a:t>
            </a:r>
            <a:r>
              <a:rPr lang="ru-RU" sz="1600" dirty="0" smtClean="0"/>
              <a:t>студентов.</a:t>
            </a:r>
            <a:endParaRPr lang="ru-RU" sz="1600" dirty="0">
              <a:latin typeface="Georgia" pitchFamily="18" charset="0"/>
            </a:endParaRPr>
          </a:p>
        </p:txBody>
      </p:sp>
      <p:sp>
        <p:nvSpPr>
          <p:cNvPr id="9"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7030A0"/>
                </a:solidFill>
                <a:hlinkClick r:id="rId2"/>
              </a:rPr>
              <a:t>https://</a:t>
            </a:r>
            <a:r>
              <a:rPr lang="en-US" sz="1800" b="1" u="sng" dirty="0" smtClean="0">
                <a:solidFill>
                  <a:srgbClr val="7030A0"/>
                </a:solidFill>
                <a:hlinkClick r:id="rId2"/>
              </a:rPr>
              <a:t>biblio-online.ru/viewer/42BFE919-D7FA-4671-BD28-85DE160DEB68/nalogi-i-nalogovaya-sistema-rossiyskoy-federacii-praktikum#page/1</a:t>
            </a:r>
            <a:r>
              <a:rPr lang="ru-RU" sz="1800" b="1" u="sng" dirty="0" smtClean="0">
                <a:solidFill>
                  <a:srgbClr val="7030A0"/>
                </a:solidFill>
              </a:rPr>
              <a:t> </a:t>
            </a:r>
            <a:endParaRPr lang="ru-RU" sz="1800" u="sng" dirty="0"/>
          </a:p>
        </p:txBody>
      </p:sp>
      <p:pic>
        <p:nvPicPr>
          <p:cNvPr id="7" name="Picture 2" descr="ÐÐÐÐÐÐ Ð ÐÐÐÐÐÐÐÐÐ¯ Ð¡ÐÐ¡Ð¢ÐÐÐ Ð ÐÐ¡Ð¡ÐÐÐ¡ÐÐÐ Ð¤ÐÐÐÐ ÐÐ¦ÐÐ. ÐÐ ÐÐÐ¢ÐÐÐ£Ð ÐÐµÐ»ÑÐ½Ð¸ÐºÐ¾Ð²Ð° Ð.Ð. - Ð¾ÑÐ². ÑÐµÐ´. Ð£ÑÐµÐ±Ð½Ð¾Ðµ Ð¿Ð¾ÑÐ¾Ð±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914" y="1648047"/>
            <a:ext cx="3096344" cy="435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002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341" y="1371601"/>
            <a:ext cx="7410892" cy="3179134"/>
          </a:xfrm>
          <a:solidFill>
            <a:srgbClr val="FAFAFA">
              <a:alpha val="80000"/>
            </a:srgbClr>
          </a:solidFill>
          <a:ln>
            <a:solidFill>
              <a:schemeClr val="accent1">
                <a:lumMod val="75000"/>
              </a:schemeClr>
            </a:solidFill>
          </a:ln>
        </p:spPr>
        <p:txBody>
          <a:bodyPr>
            <a:normAutofit fontScale="90000"/>
          </a:bodyPr>
          <a:lstStyle/>
          <a:p>
            <a:pPr algn="ctr">
              <a:lnSpc>
                <a:spcPct val="100000"/>
              </a:lnSpc>
            </a:pPr>
            <a:r>
              <a:rPr lang="ru-RU" sz="2700" dirty="0" smtClean="0">
                <a:latin typeface="Cambria" panose="02040503050406030204" pitchFamily="18" charset="0"/>
              </a:rPr>
              <a:t>ПО ВСЕМ ВОПРОСАМ ДОСТУПА К ЭЛЕКТРОННЫМ РЕСУРСАМ НАУЧНОЙ БИБЛИОТЕКИ НГУЭУ ОБРАЩАТЬСЯ ПО АДРЕСУ </a:t>
            </a:r>
            <a:r>
              <a:rPr lang="en-US" sz="2700" dirty="0" smtClean="0">
                <a:latin typeface="Cambria" panose="02040503050406030204" pitchFamily="18" charset="0"/>
              </a:rPr>
              <a:t/>
            </a:r>
            <a:br>
              <a:rPr lang="en-US" sz="2700" dirty="0" smtClean="0">
                <a:latin typeface="Cambria" panose="02040503050406030204" pitchFamily="18" charset="0"/>
              </a:rPr>
            </a:br>
            <a:r>
              <a:rPr lang="en-US" sz="2700" dirty="0" smtClean="0">
                <a:latin typeface="Cambria" panose="02040503050406030204" pitchFamily="18" charset="0"/>
                <a:hlinkClick r:id="rId2"/>
              </a:rPr>
              <a:t>E-LIBRARY@NSUEM.RU</a:t>
            </a:r>
            <a:r>
              <a:rPr lang="ru-RU" sz="2700" dirty="0" smtClean="0">
                <a:latin typeface="Cambria" panose="02040503050406030204" pitchFamily="18" charset="0"/>
              </a:rPr>
              <a:t/>
            </a:r>
            <a:br>
              <a:rPr lang="ru-RU" sz="2700" dirty="0" smtClean="0">
                <a:latin typeface="Cambria" panose="02040503050406030204" pitchFamily="18" charset="0"/>
              </a:rPr>
            </a:br>
            <a:r>
              <a:rPr lang="ru-RU" sz="2700" dirty="0" smtClean="0">
                <a:latin typeface="Cambria" panose="02040503050406030204" pitchFamily="18" charset="0"/>
              </a:rPr>
              <a:t/>
            </a:r>
            <a:br>
              <a:rPr lang="ru-RU" sz="2700" dirty="0" smtClean="0">
                <a:latin typeface="Cambria" panose="02040503050406030204" pitchFamily="18" charset="0"/>
              </a:rPr>
            </a:br>
            <a:r>
              <a:rPr lang="ru-RU" sz="2000" dirty="0" smtClean="0">
                <a:latin typeface="Cambria" panose="02040503050406030204" pitchFamily="18" charset="0"/>
              </a:rPr>
              <a:t>АБОНЕМЕНТ УЧЕБНОЙ ЛИТЕРАТУРЫ ПРЕДЛАГАЕТ КНИЖНУЮ </a:t>
            </a:r>
            <a:r>
              <a:rPr lang="ru-RU" sz="2000" dirty="0">
                <a:latin typeface="Cambria" panose="02040503050406030204" pitchFamily="18" charset="0"/>
              </a:rPr>
              <a:t>ВЫСТАВКУ ПО </a:t>
            </a:r>
            <a:r>
              <a:rPr lang="ru-RU" sz="2000" dirty="0" smtClean="0">
                <a:latin typeface="Cambria" panose="02040503050406030204" pitchFamily="18" charset="0"/>
              </a:rPr>
              <a:t>НАЛОГООБЛОЖЕНИЮ. </a:t>
            </a:r>
            <a:br>
              <a:rPr lang="ru-RU" sz="2000" dirty="0" smtClean="0">
                <a:latin typeface="Cambria" panose="02040503050406030204" pitchFamily="18" charset="0"/>
              </a:rPr>
            </a:br>
            <a:r>
              <a:rPr lang="ru-RU" sz="2000" dirty="0" smtClean="0">
                <a:solidFill>
                  <a:schemeClr val="accent2">
                    <a:lumMod val="75000"/>
                  </a:schemeClr>
                </a:solidFill>
                <a:latin typeface="Cambria" panose="02040503050406030204" pitchFamily="18" charset="0"/>
              </a:rPr>
              <a:t>НАШ АДРЕС: КАМЕНСКАЯ, 56,к.8.</a:t>
            </a:r>
            <a:endParaRPr lang="ru-RU" sz="2000" i="1"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val="6321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bibliogvard.ru/wp-content/uploads/2017/06/1024.jpg"/>
          <p:cNvPicPr/>
          <p:nvPr/>
        </p:nvPicPr>
        <p:blipFill>
          <a:blip r:embed="rId2">
            <a:extLst>
              <a:ext uri="{28A0092B-C50C-407E-A947-70E740481C1C}">
                <a14:useLocalDpi xmlns:a14="http://schemas.microsoft.com/office/drawing/2010/main" val="0"/>
              </a:ext>
            </a:extLst>
          </a:blip>
          <a:srcRect/>
          <a:stretch>
            <a:fillRect/>
          </a:stretch>
        </p:blipFill>
        <p:spPr bwMode="auto">
          <a:xfrm>
            <a:off x="0" y="1435394"/>
            <a:ext cx="9144000" cy="4242391"/>
          </a:xfrm>
          <a:prstGeom prst="rect">
            <a:avLst/>
          </a:prstGeom>
          <a:solidFill>
            <a:schemeClr val="accent2">
              <a:lumMod val="60000"/>
              <a:lumOff val="40000"/>
            </a:schemeClr>
          </a:solidFill>
          <a:ln>
            <a:noFill/>
          </a:ln>
        </p:spPr>
      </p:pic>
    </p:spTree>
    <p:extLst>
      <p:ext uri="{BB962C8B-B14F-4D97-AF65-F5344CB8AC3E}">
        <p14:creationId xmlns:p14="http://schemas.microsoft.com/office/powerpoint/2010/main" val="1857381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404" y="237535"/>
            <a:ext cx="8410353" cy="1187227"/>
          </a:xfrm>
          <a:solidFill>
            <a:schemeClr val="accent6">
              <a:lumMod val="60000"/>
              <a:lumOff val="40000"/>
              <a:alpha val="80000"/>
            </a:schemeClr>
          </a:solidFill>
        </p:spPr>
        <p:txBody>
          <a:bodyPr>
            <a:noAutofit/>
          </a:bodyPr>
          <a:lstStyle/>
          <a:p>
            <a:r>
              <a:rPr lang="ru-RU" sz="2800" dirty="0" smtClean="0"/>
              <a:t>Романов</a:t>
            </a:r>
            <a:r>
              <a:rPr lang="ru-RU" sz="2800" dirty="0"/>
              <a:t>, А</a:t>
            </a:r>
            <a:r>
              <a:rPr lang="ru-RU" sz="2800" dirty="0" smtClean="0"/>
              <a:t>. Н</a:t>
            </a:r>
            <a:r>
              <a:rPr lang="ru-RU" sz="2800" dirty="0"/>
              <a:t>. </a:t>
            </a:r>
            <a:r>
              <a:rPr lang="ru-RU" sz="2800" b="1" dirty="0" smtClean="0"/>
              <a:t>Налоги </a:t>
            </a:r>
            <a:r>
              <a:rPr lang="ru-RU" sz="2800" b="1" dirty="0"/>
              <a:t>и </a:t>
            </a:r>
            <a:r>
              <a:rPr lang="ru-RU" sz="2800" b="1" dirty="0" smtClean="0"/>
              <a:t>налогообложение: </a:t>
            </a:r>
            <a:br>
              <a:rPr lang="ru-RU" sz="2800" b="1" dirty="0" smtClean="0"/>
            </a:br>
            <a:r>
              <a:rPr lang="ru-RU" sz="2800" dirty="0" smtClean="0"/>
              <a:t>учеб. пособие / А. Н. Романов, С. П. Колчин. — </a:t>
            </a:r>
            <a:r>
              <a:rPr lang="ru-RU" sz="2800" dirty="0" smtClean="0"/>
              <a:t>М</a:t>
            </a:r>
            <a:r>
              <a:rPr lang="ru-RU" sz="2800" dirty="0" smtClean="0"/>
              <a:t>осква</a:t>
            </a:r>
            <a:r>
              <a:rPr lang="ru-RU" sz="2800" dirty="0" smtClean="0"/>
              <a:t> </a:t>
            </a:r>
            <a:r>
              <a:rPr lang="ru-RU" sz="2800" dirty="0" smtClean="0"/>
              <a:t>:  ИНФРА-М, 2018. — 391 с. </a:t>
            </a:r>
            <a:endParaRPr lang="ru-RU" sz="2800" i="1" dirty="0"/>
          </a:p>
        </p:txBody>
      </p:sp>
      <p:sp>
        <p:nvSpPr>
          <p:cNvPr id="3" name="Объект 2"/>
          <p:cNvSpPr>
            <a:spLocks noGrp="1"/>
          </p:cNvSpPr>
          <p:nvPr>
            <p:ph sz="half" idx="1"/>
          </p:nvPr>
        </p:nvSpPr>
        <p:spPr>
          <a:xfrm>
            <a:off x="407691" y="1421588"/>
            <a:ext cx="3845332" cy="4651220"/>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600" dirty="0"/>
              <a:t>В учебном пособии раскрыты сущность и роль налогов в современном обществе, включая экономические и правовые основы налогообложения. Приводятся контрольные вопросы, тесты, примеры и задачи по наиболее трудоемким для восприятия темам. Соответствует требованиям Федерального государственного образовательного стандарта высшего образования последнего поколения в рамках базовой дисциплины «Налоги и налогообложение» и последним изменениям в системе налогообложения Российской Федерации. </a:t>
            </a:r>
          </a:p>
        </p:txBody>
      </p:sp>
      <p:sp>
        <p:nvSpPr>
          <p:cNvPr id="7" name="Заголовок 3"/>
          <p:cNvSpPr txBox="1">
            <a:spLocks/>
          </p:cNvSpPr>
          <p:nvPr/>
        </p:nvSpPr>
        <p:spPr>
          <a:xfrm>
            <a:off x="404037" y="6067336"/>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chemeClr val="accent4">
                    <a:lumMod val="75000"/>
                  </a:schemeClr>
                </a:solidFill>
                <a:hlinkClick r:id="rId2"/>
              </a:rPr>
              <a:t>http://</a:t>
            </a:r>
            <a:r>
              <a:rPr lang="en-US" sz="1800" b="1" u="sng" dirty="0" smtClean="0">
                <a:solidFill>
                  <a:schemeClr val="accent4">
                    <a:lumMod val="75000"/>
                  </a:schemeClr>
                </a:solidFill>
                <a:hlinkClick r:id="rId2"/>
              </a:rPr>
              <a:t>znanium.com/bookread2.php?book=900176</a:t>
            </a:r>
            <a:r>
              <a:rPr lang="ru-RU" sz="1800" b="1" dirty="0">
                <a:solidFill>
                  <a:schemeClr val="accent4">
                    <a:lumMod val="75000"/>
                  </a:schemeClr>
                </a:solidFill>
              </a:rPr>
              <a:t> </a:t>
            </a:r>
            <a:endParaRPr lang="ru-RU" sz="1800" b="1" u="sng" dirty="0">
              <a:solidFill>
                <a:schemeClr val="accent4">
                  <a:lumMod val="75000"/>
                </a:schemeClr>
              </a:solidFill>
            </a:endParaRPr>
          </a:p>
        </p:txBody>
      </p:sp>
      <p:pic>
        <p:nvPicPr>
          <p:cNvPr id="8" name="Picture 2" descr="http://znanium.com/images/0900/900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594" y="1419522"/>
            <a:ext cx="3166499" cy="422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04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404" y="237535"/>
            <a:ext cx="8410353" cy="1187227"/>
          </a:xfrm>
          <a:solidFill>
            <a:schemeClr val="accent6">
              <a:lumMod val="60000"/>
              <a:lumOff val="40000"/>
              <a:alpha val="80000"/>
            </a:schemeClr>
          </a:solidFill>
        </p:spPr>
        <p:txBody>
          <a:bodyPr>
            <a:noAutofit/>
          </a:bodyPr>
          <a:lstStyle/>
          <a:p>
            <a:r>
              <a:rPr lang="ru-RU" sz="2800" b="1" dirty="0"/>
              <a:t>Налоги и </a:t>
            </a:r>
            <a:r>
              <a:rPr lang="ru-RU" sz="2800" b="1" dirty="0" smtClean="0"/>
              <a:t>предпринимательство: </a:t>
            </a:r>
            <a:br>
              <a:rPr lang="ru-RU" sz="2800" b="1" dirty="0" smtClean="0"/>
            </a:br>
            <a:r>
              <a:rPr lang="ru-RU" sz="2800" dirty="0" smtClean="0"/>
              <a:t>учебник </a:t>
            </a:r>
            <a:r>
              <a:rPr lang="ru-RU" sz="2800" dirty="0"/>
              <a:t>/ под </a:t>
            </a:r>
            <a:r>
              <a:rPr lang="ru-RU" sz="2800" dirty="0" smtClean="0"/>
              <a:t>ред</a:t>
            </a:r>
            <a:r>
              <a:rPr lang="ru-RU" sz="2800" dirty="0"/>
              <a:t>. </a:t>
            </a:r>
            <a:r>
              <a:rPr lang="ru-RU" sz="2800" dirty="0" smtClean="0"/>
              <a:t> </a:t>
            </a:r>
            <a:r>
              <a:rPr lang="ru-RU" sz="2800" dirty="0"/>
              <a:t>Л. И. Гончаренко. — </a:t>
            </a:r>
            <a:r>
              <a:rPr lang="ru-RU" sz="2800" dirty="0" smtClean="0"/>
              <a:t>Москва </a:t>
            </a:r>
            <a:r>
              <a:rPr lang="ru-RU" sz="2800" dirty="0"/>
              <a:t>: </a:t>
            </a:r>
            <a:r>
              <a:rPr lang="ru-RU" sz="2800" dirty="0" smtClean="0"/>
              <a:t/>
            </a:r>
            <a:br>
              <a:rPr lang="ru-RU" sz="2800" dirty="0" smtClean="0"/>
            </a:br>
            <a:r>
              <a:rPr lang="ru-RU" sz="2800" dirty="0" smtClean="0"/>
              <a:t>ИНФРА-М</a:t>
            </a:r>
            <a:r>
              <a:rPr lang="ru-RU" sz="2800" dirty="0"/>
              <a:t>, 2018. — 432 с.</a:t>
            </a:r>
            <a:endParaRPr lang="ru-RU" sz="2800" i="1" dirty="0">
              <a:solidFill>
                <a:srgbClr val="FF0000"/>
              </a:solidFill>
              <a:latin typeface="Georgia" pitchFamily="18" charset="0"/>
            </a:endParaRPr>
          </a:p>
        </p:txBody>
      </p:sp>
      <p:sp>
        <p:nvSpPr>
          <p:cNvPr id="3" name="Объект 2"/>
          <p:cNvSpPr>
            <a:spLocks noGrp="1"/>
          </p:cNvSpPr>
          <p:nvPr>
            <p:ph sz="half" idx="1"/>
          </p:nvPr>
        </p:nvSpPr>
        <p:spPr>
          <a:xfrm>
            <a:off x="407691" y="1421588"/>
            <a:ext cx="3845332" cy="4651220"/>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600" dirty="0"/>
              <a:t>В учебнике рассмотрены современные проблемы налогообложения. Даны рекомендации в области повышения эффективности финансово-хозяйственной деятельности компаний. Рассмотрены вопросы, связанные с налоговой политикой государства, особенности налогообложения природопользования и специальных налоговых режимов в рамках развития предпринимательской деятельности при ее малых формах; изложены особенности и проблемы налогообложения предпринимательской деятельности в мировой хозяйственной практике. </a:t>
            </a:r>
          </a:p>
        </p:txBody>
      </p:sp>
      <p:sp>
        <p:nvSpPr>
          <p:cNvPr id="7" name="Заголовок 3"/>
          <p:cNvSpPr txBox="1">
            <a:spLocks/>
          </p:cNvSpPr>
          <p:nvPr/>
        </p:nvSpPr>
        <p:spPr>
          <a:xfrm>
            <a:off x="404037" y="6067336"/>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00B050"/>
                </a:solidFill>
                <a:hlinkClick r:id="rId2"/>
              </a:rPr>
              <a:t>http://</a:t>
            </a:r>
            <a:r>
              <a:rPr lang="en-US" sz="1800" b="1" u="sng" dirty="0" smtClean="0">
                <a:solidFill>
                  <a:srgbClr val="00B050"/>
                </a:solidFill>
                <a:hlinkClick r:id="rId2"/>
              </a:rPr>
              <a:t>znanium.com/bookread2.php?book=949090</a:t>
            </a:r>
            <a:r>
              <a:rPr lang="ru-RU" sz="1800" b="1" dirty="0">
                <a:solidFill>
                  <a:srgbClr val="00B050"/>
                </a:solidFill>
              </a:rPr>
              <a:t> </a:t>
            </a:r>
            <a:endParaRPr lang="ru-RU" sz="1800" b="1" u="sng" dirty="0">
              <a:solidFill>
                <a:srgbClr val="00B050"/>
              </a:solidFill>
            </a:endParaRPr>
          </a:p>
        </p:txBody>
      </p:sp>
      <p:pic>
        <p:nvPicPr>
          <p:cNvPr id="8" name="Picture 2" descr="http://znanium.com/images/0949/949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095" y="1430154"/>
            <a:ext cx="3046040" cy="419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1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037" y="99311"/>
            <a:ext cx="8410353" cy="1187227"/>
          </a:xfrm>
          <a:solidFill>
            <a:schemeClr val="accent6">
              <a:lumMod val="60000"/>
              <a:lumOff val="40000"/>
              <a:alpha val="80000"/>
            </a:schemeClr>
          </a:solidFill>
        </p:spPr>
        <p:txBody>
          <a:bodyPr>
            <a:noAutofit/>
          </a:bodyPr>
          <a:lstStyle/>
          <a:p>
            <a:r>
              <a:rPr lang="ru-RU" sz="2800" b="1" dirty="0" smtClean="0"/>
              <a:t/>
            </a:r>
            <a:br>
              <a:rPr lang="ru-RU" sz="2800" b="1" dirty="0" smtClean="0"/>
            </a:br>
            <a:r>
              <a:rPr lang="ru-RU" sz="2800" dirty="0" smtClean="0"/>
              <a:t>Мигунова, М. И. </a:t>
            </a:r>
            <a:r>
              <a:rPr lang="ru-RU" sz="2800" b="1" dirty="0" smtClean="0"/>
              <a:t>Налоги </a:t>
            </a:r>
            <a:r>
              <a:rPr lang="ru-RU" sz="2800" b="1" dirty="0"/>
              <a:t>и </a:t>
            </a:r>
            <a:r>
              <a:rPr lang="ru-RU" sz="2800" b="1" dirty="0" smtClean="0"/>
              <a:t>налогообложение : </a:t>
            </a:r>
            <a:r>
              <a:rPr lang="ru-RU" sz="2800" dirty="0" smtClean="0"/>
              <a:t>учеб.-метод. </a:t>
            </a:r>
            <a:r>
              <a:rPr lang="ru-RU" sz="2800" dirty="0"/>
              <a:t>пособие / М</a:t>
            </a:r>
            <a:r>
              <a:rPr lang="ru-RU" sz="2800" dirty="0" smtClean="0"/>
              <a:t>. И. Мигунова</a:t>
            </a:r>
            <a:r>
              <a:rPr lang="ru-RU" sz="2800" dirty="0"/>
              <a:t>, О</a:t>
            </a:r>
            <a:r>
              <a:rPr lang="ru-RU" sz="2800" dirty="0" smtClean="0"/>
              <a:t>. В</a:t>
            </a:r>
            <a:r>
              <a:rPr lang="ru-RU" sz="2800" dirty="0"/>
              <a:t>. </a:t>
            </a:r>
            <a:r>
              <a:rPr lang="ru-RU" sz="2800" dirty="0" smtClean="0"/>
              <a:t>Конева ; </a:t>
            </a:r>
            <a:r>
              <a:rPr lang="ru-RU" sz="2800" dirty="0" err="1" smtClean="0"/>
              <a:t>Сиб</a:t>
            </a:r>
            <a:r>
              <a:rPr lang="ru-RU" sz="2800" dirty="0" smtClean="0"/>
              <a:t>. федер. ун-т. </a:t>
            </a:r>
            <a:r>
              <a:rPr lang="ru-RU" sz="2800" dirty="0" smtClean="0"/>
              <a:t>– </a:t>
            </a:r>
            <a:r>
              <a:rPr lang="ru-RU" sz="2800" dirty="0" smtClean="0"/>
              <a:t>Москва </a:t>
            </a:r>
            <a:r>
              <a:rPr lang="ru-RU" sz="2800" dirty="0" smtClean="0"/>
              <a:t>: </a:t>
            </a:r>
            <a:r>
              <a:rPr lang="ru-RU" sz="2800" dirty="0"/>
              <a:t>ИНФРА-М, 2017. - 328 с.</a:t>
            </a:r>
            <a:r>
              <a:rPr lang="ru-RU" sz="2400" dirty="0"/>
              <a:t/>
            </a:r>
            <a:br>
              <a:rPr lang="ru-RU" sz="2400" dirty="0"/>
            </a:br>
            <a:endParaRPr lang="ru-RU" sz="2400" dirty="0">
              <a:latin typeface="Georgia" pitchFamily="18" charset="0"/>
            </a:endParaRPr>
          </a:p>
        </p:txBody>
      </p:sp>
      <p:sp>
        <p:nvSpPr>
          <p:cNvPr id="3" name="Объект 2"/>
          <p:cNvSpPr>
            <a:spLocks noGrp="1"/>
          </p:cNvSpPr>
          <p:nvPr>
            <p:ph sz="half" idx="1"/>
          </p:nvPr>
        </p:nvSpPr>
        <p:spPr>
          <a:xfrm>
            <a:off x="404037" y="1289040"/>
            <a:ext cx="3845332" cy="4959563"/>
          </a:xfrm>
          <a:solidFill>
            <a:schemeClr val="accent6">
              <a:lumMod val="60000"/>
              <a:lumOff val="40000"/>
              <a:alpha val="80000"/>
            </a:schemeClr>
          </a:solidFill>
          <a:ln>
            <a:noFill/>
          </a:ln>
        </p:spPr>
        <p:txBody>
          <a:bodyPr anchor="ctr">
            <a:noAutofit/>
          </a:bodyPr>
          <a:lstStyle/>
          <a:p>
            <a:pPr marL="0" indent="360000" algn="just">
              <a:lnSpc>
                <a:spcPct val="100000"/>
              </a:lnSpc>
              <a:spcBef>
                <a:spcPts val="0"/>
              </a:spcBef>
              <a:buNone/>
            </a:pPr>
            <a:r>
              <a:rPr lang="ru-RU" sz="1600" dirty="0" smtClean="0"/>
              <a:t> </a:t>
            </a:r>
            <a:r>
              <a:rPr lang="ru-RU" sz="1600" dirty="0"/>
              <a:t> </a:t>
            </a:r>
            <a:endParaRPr lang="en-US" sz="1600" dirty="0" smtClean="0"/>
          </a:p>
          <a:p>
            <a:pPr marL="0" indent="360000" algn="just">
              <a:lnSpc>
                <a:spcPct val="100000"/>
              </a:lnSpc>
              <a:spcBef>
                <a:spcPts val="0"/>
              </a:spcBef>
              <a:buNone/>
            </a:pPr>
            <a:r>
              <a:rPr lang="ru-RU" sz="1600" dirty="0"/>
              <a:t>Представлены тестовые, практические и ситуационные задачи по главным темам дисциплины «Налоги и налогообложение». Может быть использовано в учебном процессе как при проведении практических занятий в аудитории, так и для организации самостоятельной работы студентов, в том числе для само- контроля усвоения знаний по дисциплине и при подготовке к курсовому экзамену. Предназначено для преподавателей, студентов, слушателей отделения дополнительного образования и других заинтересованных лиц.</a:t>
            </a:r>
          </a:p>
          <a:p>
            <a:pPr marL="0" indent="360000" algn="just">
              <a:lnSpc>
                <a:spcPct val="100000"/>
              </a:lnSpc>
              <a:spcBef>
                <a:spcPts val="0"/>
              </a:spcBef>
              <a:buNone/>
            </a:pPr>
            <a:r>
              <a:rPr lang="ru-RU" sz="1600" dirty="0"/>
              <a:t/>
            </a:r>
            <a:br>
              <a:rPr lang="ru-RU" sz="1600" dirty="0"/>
            </a:br>
            <a:endParaRPr lang="ru-RU" sz="1600" dirty="0">
              <a:latin typeface="Georgia" pitchFamily="18" charset="0"/>
            </a:endParaRPr>
          </a:p>
        </p:txBody>
      </p:sp>
      <p:sp>
        <p:nvSpPr>
          <p:cNvPr id="7" name="Заголовок 3"/>
          <p:cNvSpPr txBox="1">
            <a:spLocks/>
          </p:cNvSpPr>
          <p:nvPr/>
        </p:nvSpPr>
        <p:spPr>
          <a:xfrm>
            <a:off x="404037" y="6067336"/>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00B050"/>
                </a:solidFill>
                <a:hlinkClick r:id="rId2"/>
              </a:rPr>
              <a:t>http://</a:t>
            </a:r>
            <a:r>
              <a:rPr lang="en-US" sz="1800" b="1" u="sng" dirty="0" smtClean="0">
                <a:solidFill>
                  <a:srgbClr val="00B050"/>
                </a:solidFill>
                <a:hlinkClick r:id="rId2"/>
              </a:rPr>
              <a:t>znanium.com/catalog/product/978703</a:t>
            </a:r>
            <a:r>
              <a:rPr lang="ru-RU" sz="1800" b="1" u="sng" dirty="0">
                <a:solidFill>
                  <a:srgbClr val="00B050"/>
                </a:solidFill>
              </a:rPr>
              <a:t> </a:t>
            </a:r>
          </a:p>
        </p:txBody>
      </p:sp>
      <p:pic>
        <p:nvPicPr>
          <p:cNvPr id="6" name="Picture 2" descr="http://znanium.com/images/0978/978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196" y="1278879"/>
            <a:ext cx="3226795" cy="429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55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l.milenko\Desktop\u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9465"/>
            <a:ext cx="9144000" cy="4055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18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187227"/>
          </a:xfrm>
          <a:solidFill>
            <a:schemeClr val="accent6">
              <a:lumMod val="60000"/>
              <a:lumOff val="40000"/>
              <a:alpha val="80000"/>
            </a:schemeClr>
          </a:solidFill>
        </p:spPr>
        <p:txBody>
          <a:bodyPr>
            <a:noAutofit/>
          </a:bodyPr>
          <a:lstStyle/>
          <a:p>
            <a:r>
              <a:rPr lang="ru-RU" sz="2000" b="1" dirty="0"/>
              <a:t/>
            </a:r>
            <a:br>
              <a:rPr lang="ru-RU" sz="2000" b="1" dirty="0"/>
            </a:br>
            <a:r>
              <a:rPr lang="ru-RU" sz="2800" dirty="0"/>
              <a:t>Лыкова, Л. Н.</a:t>
            </a:r>
            <a:r>
              <a:rPr lang="ru-RU" sz="2800" b="1" i="1" dirty="0"/>
              <a:t> </a:t>
            </a:r>
            <a:r>
              <a:rPr lang="ru-RU" sz="2800" b="1" dirty="0"/>
              <a:t>Налоги и налогообложение :</a:t>
            </a:r>
            <a:r>
              <a:rPr lang="ru-RU" sz="2800" b="1" i="1" dirty="0"/>
              <a:t>  </a:t>
            </a:r>
            <a:r>
              <a:rPr lang="ru-RU" sz="2800" dirty="0"/>
              <a:t>учебник и практикум для академического </a:t>
            </a:r>
            <a:r>
              <a:rPr lang="ru-RU" sz="2800" dirty="0" err="1"/>
              <a:t>бакалавриата</a:t>
            </a:r>
            <a:r>
              <a:rPr lang="ru-RU" sz="2800" dirty="0"/>
              <a:t> / Л. Н. Лыкова. — </a:t>
            </a:r>
            <a:r>
              <a:rPr lang="ru-RU" sz="2800" dirty="0" smtClean="0"/>
              <a:t>Москва </a:t>
            </a:r>
            <a:r>
              <a:rPr lang="ru-RU" sz="2800" dirty="0"/>
              <a:t>: </a:t>
            </a:r>
            <a:r>
              <a:rPr lang="ru-RU" sz="2800" dirty="0" err="1" smtClean="0"/>
              <a:t>Юрайт</a:t>
            </a:r>
            <a:r>
              <a:rPr lang="ru-RU" sz="2800" dirty="0"/>
              <a:t>, 2018. — 353 с.</a:t>
            </a:r>
            <a:r>
              <a:rPr lang="ru-RU" sz="2000" dirty="0"/>
              <a:t/>
            </a:r>
            <a:br>
              <a:rPr lang="ru-RU" sz="2000" dirty="0"/>
            </a:br>
            <a:endParaRPr lang="ru-RU" sz="2000" dirty="0">
              <a:latin typeface="Georgia" pitchFamily="18" charset="0"/>
            </a:endParaRPr>
          </a:p>
        </p:txBody>
      </p:sp>
      <p:sp>
        <p:nvSpPr>
          <p:cNvPr id="3" name="Объект 2"/>
          <p:cNvSpPr>
            <a:spLocks noGrp="1"/>
          </p:cNvSpPr>
          <p:nvPr>
            <p:ph sz="half" idx="1"/>
          </p:nvPr>
        </p:nvSpPr>
        <p:spPr>
          <a:xfrm>
            <a:off x="365159" y="1410955"/>
            <a:ext cx="3845332" cy="4651220"/>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400" dirty="0"/>
              <a:t> Учебник базируется на курсе, который его автор на протяжении почти 20 лет читает на экономическом факультете МГУ им. М. В. Ломоносова. Основное внимание уделено построению различных налогов, специфике регулирующей их нормативно-правовой базы, порядку формирования налоговых баз и установления налоговых ставок, взаимодействию федерации и ее субъектов в области налогообложения. Обратите внимание: учебник не дублирует нормативные документы. Автор обобщает теоретический материал и делает его максимально доступным для понимания, что позволит студентам оперативно ориентироваться в изменениях, которые постоянно вносятся в отечественную налоговую систему. Процедуры исчисления налогов и логика их действия рассматриваются на примерах. </a:t>
            </a:r>
            <a:endParaRPr lang="ru-RU" sz="1600" dirty="0">
              <a:latin typeface="Georgia" pitchFamily="18" charset="0"/>
            </a:endParaRPr>
          </a:p>
        </p:txBody>
      </p:sp>
      <p:sp>
        <p:nvSpPr>
          <p:cNvPr id="7"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7030A0"/>
                </a:solidFill>
                <a:hlinkClick r:id="rId2"/>
              </a:rPr>
              <a:t>https://</a:t>
            </a:r>
            <a:r>
              <a:rPr lang="en-US" sz="1800" b="1" u="sng" dirty="0" smtClean="0">
                <a:solidFill>
                  <a:srgbClr val="7030A0"/>
                </a:solidFill>
                <a:hlinkClick r:id="rId2"/>
              </a:rPr>
              <a:t>biblio-online.ru/viewer/345B9F69-231A-46F7-8FB1-B8845986CE2C/nalogi-i-nalogooblozhenie#page/1</a:t>
            </a:r>
            <a:r>
              <a:rPr lang="ru-RU" sz="1800" b="1" u="sng" dirty="0" smtClean="0">
                <a:solidFill>
                  <a:srgbClr val="7030A0"/>
                </a:solidFill>
              </a:rPr>
              <a:t> </a:t>
            </a:r>
            <a:endParaRPr lang="ru-RU" sz="1800" u="sng" dirty="0"/>
          </a:p>
        </p:txBody>
      </p:sp>
      <p:pic>
        <p:nvPicPr>
          <p:cNvPr id="6" name="Picture 2" descr="ÐÐÐÐÐÐ Ð ÐÐÐÐÐÐÐÐÐÐÐÐÐÐÐ ÐÑÐºÐ¾Ð²Ð° Ð.Ð. Ð£ÑÐµÐ±Ð½Ð¸Ðº Ð¸ Ð¿ÑÐ°ÐºÑÐ¸ÐºÑÐ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60" y="1471733"/>
            <a:ext cx="302433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4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187227"/>
          </a:xfrm>
          <a:solidFill>
            <a:schemeClr val="accent6">
              <a:lumMod val="60000"/>
              <a:lumOff val="40000"/>
              <a:alpha val="80000"/>
            </a:schemeClr>
          </a:solidFill>
        </p:spPr>
        <p:txBody>
          <a:bodyPr>
            <a:noAutofit/>
          </a:bodyPr>
          <a:lstStyle/>
          <a:p>
            <a:r>
              <a:rPr lang="ru-RU" sz="2800" b="1" dirty="0" err="1"/>
              <a:t>Мишле</a:t>
            </a:r>
            <a:r>
              <a:rPr lang="ru-RU" sz="2800" b="1" dirty="0"/>
              <a:t>, Е. В.</a:t>
            </a:r>
            <a:r>
              <a:rPr lang="ru-RU" sz="2800" b="1" i="1" dirty="0"/>
              <a:t> </a:t>
            </a:r>
            <a:r>
              <a:rPr lang="ru-RU" sz="2800" b="1" dirty="0"/>
              <a:t>Региональные и местные налоги и сборы с организаций : </a:t>
            </a:r>
            <a:r>
              <a:rPr lang="ru-RU" sz="2800" dirty="0" smtClean="0"/>
              <a:t>учеб. </a:t>
            </a:r>
            <a:r>
              <a:rPr lang="ru-RU" sz="2800" dirty="0"/>
              <a:t>пособие </a:t>
            </a:r>
            <a:r>
              <a:rPr lang="ru-RU" sz="2800" dirty="0" smtClean="0"/>
              <a:t>/ </a:t>
            </a:r>
            <a:r>
              <a:rPr lang="ru-RU" sz="2800" dirty="0"/>
              <a:t>Е. В. </a:t>
            </a:r>
            <a:r>
              <a:rPr lang="ru-RU" sz="2800" dirty="0" err="1"/>
              <a:t>Мишле</a:t>
            </a:r>
            <a:r>
              <a:rPr lang="ru-RU" sz="2800" dirty="0"/>
              <a:t>. — </a:t>
            </a:r>
            <a:r>
              <a:rPr lang="ru-RU" sz="2800" dirty="0" smtClean="0"/>
              <a:t>Москва </a:t>
            </a:r>
            <a:r>
              <a:rPr lang="ru-RU" sz="2800" dirty="0"/>
              <a:t>: </a:t>
            </a:r>
            <a:r>
              <a:rPr lang="ru-RU" sz="2800" dirty="0" err="1" smtClean="0"/>
              <a:t>Юрайт</a:t>
            </a:r>
            <a:r>
              <a:rPr lang="ru-RU" sz="2800" dirty="0"/>
              <a:t>, 2018. — 148 с</a:t>
            </a:r>
            <a:r>
              <a:rPr lang="ru-RU" sz="2800" dirty="0" smtClean="0"/>
              <a:t>.</a:t>
            </a:r>
            <a:endParaRPr lang="ru-RU" sz="1800" dirty="0">
              <a:latin typeface="Georgia" pitchFamily="18" charset="0"/>
            </a:endParaRPr>
          </a:p>
        </p:txBody>
      </p:sp>
      <p:sp>
        <p:nvSpPr>
          <p:cNvPr id="3" name="Объект 2"/>
          <p:cNvSpPr>
            <a:spLocks noGrp="1"/>
          </p:cNvSpPr>
          <p:nvPr>
            <p:ph sz="half" idx="1"/>
          </p:nvPr>
        </p:nvSpPr>
        <p:spPr>
          <a:xfrm>
            <a:off x="365159" y="1410955"/>
            <a:ext cx="3845332" cy="4651220"/>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600" dirty="0"/>
              <a:t>В учебном пособии рассматриваются основные элементы налогообложения, их характеристика, порядок установления, исчисления и уплаты региональных и местных налогов и сборов. Данное учебное пособие составлено с учетом последних изменений в налоговом законодательстве и состоит из шести глав, каждая из которых посвящен анализу одного из региональных и местных налогов (порядку определения лиц, признаваемых его плательщиками, расчета налоговой базы и особенностей его исчисления и уплаты).</a:t>
            </a:r>
          </a:p>
          <a:p>
            <a:pPr marL="0" indent="360000" algn="just">
              <a:lnSpc>
                <a:spcPct val="100000"/>
              </a:lnSpc>
              <a:spcBef>
                <a:spcPts val="0"/>
              </a:spcBef>
              <a:buNone/>
            </a:pPr>
            <a:endParaRPr lang="ru-RU" sz="1600" dirty="0">
              <a:latin typeface="Georgia" pitchFamily="18" charset="0"/>
            </a:endParaRPr>
          </a:p>
        </p:txBody>
      </p:sp>
      <p:sp>
        <p:nvSpPr>
          <p:cNvPr id="9"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7030A0"/>
                </a:solidFill>
                <a:hlinkClick r:id="rId2"/>
              </a:rPr>
              <a:t>https://</a:t>
            </a:r>
            <a:r>
              <a:rPr lang="en-US" sz="1800" b="1" u="sng" dirty="0" smtClean="0">
                <a:solidFill>
                  <a:srgbClr val="7030A0"/>
                </a:solidFill>
                <a:hlinkClick r:id="rId2"/>
              </a:rPr>
              <a:t>biblio-online.ru/viewer/216EADF3-6B7B-43B8-BD06-722D20A77C0C/regionalnye-i-mestnye-nalogi-i-sbory-s-organizaciy#page/1</a:t>
            </a:r>
            <a:r>
              <a:rPr lang="ru-RU" sz="1800" b="1" u="sng" dirty="0" smtClean="0">
                <a:solidFill>
                  <a:srgbClr val="7030A0"/>
                </a:solidFill>
              </a:rPr>
              <a:t> </a:t>
            </a:r>
            <a:endParaRPr lang="ru-RU" sz="1800" b="1" u="sng" dirty="0"/>
          </a:p>
        </p:txBody>
      </p:sp>
      <p:pic>
        <p:nvPicPr>
          <p:cNvPr id="7" name="Picture 2" descr="Ð ÐÐÐÐÐÐÐÐ¬ÐÐ«Ð Ð ÐÐÐ¡Ð¢ÐÐ«Ð ÐÐÐÐÐÐ Ð Ð¡ÐÐÐ Ð« Ð¡ ÐÐ ÐÐÐÐÐÐÐ¦ÐÐ ÐÐ¸ÑÐ»Ðµ Ð.Ð. Ð£ÑÐµÐ±Ð½Ð¾Ðµ Ð¿Ð¾ÑÐ¾Ð±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589" y="1376183"/>
            <a:ext cx="324035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45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506" y="231818"/>
            <a:ext cx="8410353" cy="1352433"/>
          </a:xfrm>
          <a:solidFill>
            <a:schemeClr val="accent6">
              <a:lumMod val="60000"/>
              <a:lumOff val="40000"/>
              <a:alpha val="80000"/>
            </a:schemeClr>
          </a:solidFill>
        </p:spPr>
        <p:txBody>
          <a:bodyPr>
            <a:noAutofit/>
          </a:bodyPr>
          <a:lstStyle/>
          <a:p>
            <a:r>
              <a:rPr lang="ru-RU" sz="2800" b="1" dirty="0"/>
              <a:t>Налоги и налогообложение. Практикум : </a:t>
            </a:r>
            <a:r>
              <a:rPr lang="ru-RU" sz="2800" dirty="0" smtClean="0"/>
              <a:t>учеб. </a:t>
            </a:r>
            <a:r>
              <a:rPr lang="ru-RU" sz="2800" dirty="0"/>
              <a:t>пособие </a:t>
            </a:r>
            <a:r>
              <a:rPr lang="ru-RU" sz="2800" dirty="0" smtClean="0"/>
              <a:t>/ </a:t>
            </a:r>
            <a:r>
              <a:rPr lang="ru-RU" sz="2800" dirty="0"/>
              <a:t>Д. Г. Черник </a:t>
            </a:r>
            <a:r>
              <a:rPr lang="ru-RU" sz="2800" dirty="0" smtClean="0"/>
              <a:t>и </a:t>
            </a:r>
            <a:r>
              <a:rPr lang="en-US" sz="2800" dirty="0" smtClean="0"/>
              <a:t>[</a:t>
            </a:r>
            <a:r>
              <a:rPr lang="ru-RU" sz="2800" dirty="0" smtClean="0"/>
              <a:t>др.</a:t>
            </a:r>
            <a:r>
              <a:rPr lang="en-US" sz="2800" dirty="0" smtClean="0"/>
              <a:t>]</a:t>
            </a:r>
            <a:r>
              <a:rPr lang="ru-RU" sz="2800" dirty="0" smtClean="0"/>
              <a:t>. </a:t>
            </a:r>
            <a:r>
              <a:rPr lang="ru-RU" sz="2800" dirty="0" smtClean="0"/>
              <a:t>— </a:t>
            </a:r>
            <a:r>
              <a:rPr lang="ru-RU" sz="2800" dirty="0"/>
              <a:t>М. : </a:t>
            </a:r>
            <a:r>
              <a:rPr lang="ru-RU" sz="2800" dirty="0" err="1" smtClean="0"/>
              <a:t>Юрайт</a:t>
            </a:r>
            <a:r>
              <a:rPr lang="ru-RU" sz="2800" dirty="0"/>
              <a:t>, 2018. — 384 с. </a:t>
            </a:r>
            <a:endParaRPr lang="ru-RU" sz="2800" dirty="0">
              <a:latin typeface="Georgia" pitchFamily="18" charset="0"/>
            </a:endParaRPr>
          </a:p>
        </p:txBody>
      </p:sp>
      <p:sp>
        <p:nvSpPr>
          <p:cNvPr id="3" name="Объект 2"/>
          <p:cNvSpPr>
            <a:spLocks noGrp="1"/>
          </p:cNvSpPr>
          <p:nvPr>
            <p:ph sz="half" idx="1"/>
          </p:nvPr>
        </p:nvSpPr>
        <p:spPr>
          <a:xfrm>
            <a:off x="365159" y="1594883"/>
            <a:ext cx="3749641" cy="4467291"/>
          </a:xfrm>
          <a:solidFill>
            <a:schemeClr val="accent6">
              <a:lumMod val="60000"/>
              <a:lumOff val="40000"/>
              <a:alpha val="80000"/>
            </a:schemeClr>
          </a:solidFill>
        </p:spPr>
        <p:txBody>
          <a:bodyPr anchor="ctr">
            <a:noAutofit/>
          </a:bodyPr>
          <a:lstStyle/>
          <a:p>
            <a:pPr marL="0" indent="360000" algn="just">
              <a:lnSpc>
                <a:spcPct val="100000"/>
              </a:lnSpc>
              <a:spcBef>
                <a:spcPts val="0"/>
              </a:spcBef>
              <a:buNone/>
            </a:pPr>
            <a:r>
              <a:rPr lang="ru-RU" sz="1600" dirty="0"/>
              <a:t>Данное пособие в сочетании с одноименным учебником поможет обрести практические навыки по исчислению налогов и сборов. Структура и содержание Практикума позволят читателю легко ориентироваться в теоретическом и нормативно-правовом материале, необходимом для практических занятий. Издание подготовлено с учетом изменений, внесенных в действующий Налоговый кодекс Российской Федерации. В книге приведено множество тестов, заданий, практических ситуаций и задач для самостоятельного решения, а также ответы к ним.</a:t>
            </a:r>
          </a:p>
          <a:p>
            <a:pPr marL="0" indent="360000" algn="just">
              <a:lnSpc>
                <a:spcPct val="100000"/>
              </a:lnSpc>
              <a:spcBef>
                <a:spcPts val="0"/>
              </a:spcBef>
              <a:buNone/>
            </a:pPr>
            <a:endParaRPr lang="ru-RU" sz="1600" dirty="0">
              <a:latin typeface="Georgia" pitchFamily="18" charset="0"/>
            </a:endParaRPr>
          </a:p>
        </p:txBody>
      </p:sp>
      <p:sp>
        <p:nvSpPr>
          <p:cNvPr id="9" name="Заголовок 3"/>
          <p:cNvSpPr txBox="1">
            <a:spLocks/>
          </p:cNvSpPr>
          <p:nvPr/>
        </p:nvSpPr>
        <p:spPr>
          <a:xfrm>
            <a:off x="361505" y="6056703"/>
            <a:ext cx="8339932" cy="636106"/>
          </a:xfrm>
          <a:prstGeom prst="rect">
            <a:avLst/>
          </a:prstGeom>
          <a:solidFill>
            <a:srgbClr val="FAFAFA">
              <a:alpha val="80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dirty="0" smtClean="0"/>
              <a:t>Адрес доступа: </a:t>
            </a:r>
            <a:r>
              <a:rPr lang="en-US" sz="1800" b="1" u="sng" dirty="0">
                <a:solidFill>
                  <a:srgbClr val="7030A0"/>
                </a:solidFill>
                <a:hlinkClick r:id="rId2"/>
              </a:rPr>
              <a:t>https://</a:t>
            </a:r>
            <a:r>
              <a:rPr lang="en-US" sz="1800" b="1" u="sng" dirty="0" smtClean="0">
                <a:solidFill>
                  <a:srgbClr val="7030A0"/>
                </a:solidFill>
                <a:hlinkClick r:id="rId2"/>
              </a:rPr>
              <a:t>biblio-online.ru/viewer/61355984-4755-459E-AB98-C17D1E4564C7/nalogi-i-nalogooblozhenie-praktikum#page/1</a:t>
            </a:r>
            <a:r>
              <a:rPr lang="ru-RU" sz="1800" b="1" dirty="0">
                <a:solidFill>
                  <a:srgbClr val="7030A0"/>
                </a:solidFill>
              </a:rPr>
              <a:t> </a:t>
            </a:r>
            <a:endParaRPr lang="ru-RU" sz="1800" b="1" u="sng" dirty="0"/>
          </a:p>
        </p:txBody>
      </p:sp>
      <p:pic>
        <p:nvPicPr>
          <p:cNvPr id="6" name="Picture 2" descr="ÐÐÐÐÐÐ Ð ÐÐÐÐÐÐÐÐÐÐÐÐÐÐÐ. ÐÐ ÐÐÐ¢ÐÐÐ£Ð Ð§ÐµÑÐ½Ð¸Ðº Ð.Ð. - Ð¿Ð¾Ð´ ÑÐµÐ´., Ð¨Ð¼ÐµÐ»ÐµÐ² Ð®.Ð. - Ð¿Ð¾Ð´ ÑÐµÐ´. Ð£ÑÐµÐ±Ð½Ð¾Ðµ Ð¿Ð¾ÑÐ¾Ð±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059" y="1421134"/>
            <a:ext cx="331236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914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1120</TotalTime>
  <Words>486</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Тема Office</vt:lpstr>
      <vt:lpstr>Литейная</vt:lpstr>
      <vt:lpstr>НАЛОГИ и НАЛОГООБЛОЖЕНИЕ Новые поступления книг  в коллекциях  электронных библиотек  znanium и Юрайт </vt:lpstr>
      <vt:lpstr>Презентация PowerPoint</vt:lpstr>
      <vt:lpstr>Романов, А. Н. Налоги и налогообложение:  учеб. пособие / А. Н. Романов, С. П. Колчин. — Москва :  ИНФРА-М, 2018. — 391 с. </vt:lpstr>
      <vt:lpstr>Налоги и предпринимательство:  учебник / под ред.  Л. И. Гончаренко. — Москва :  ИНФРА-М, 2018. — 432 с.</vt:lpstr>
      <vt:lpstr> Мигунова, М. И. Налоги и налогообложение : учеб.-метод. пособие / М. И. Мигунова, О. В. Конева ; Сиб. федер. ун-т. – Москва : ИНФРА-М, 2017. - 328 с. </vt:lpstr>
      <vt:lpstr>Презентация PowerPoint</vt:lpstr>
      <vt:lpstr> Лыкова, Л. Н. Налоги и налогообложение :  учебник и практикум для академического бакалавриата / Л. Н. Лыкова. — Москва : Юрайт, 2018. — 353 с. </vt:lpstr>
      <vt:lpstr>Мишле, Е. В. Региональные и местные налоги и сборы с организаций : учеб. пособие / Е. В. Мишле. — Москва : Юрайт, 2018. — 148 с.</vt:lpstr>
      <vt:lpstr>Налоги и налогообложение. Практикум : учеб. пособие / Д. Г. Черник и [др.]. — М. : Юрайт, 2018. — 384 с. </vt:lpstr>
      <vt:lpstr>Налоги и налоговая система Российской Федерации. Практикум :  учеб. пособие / Н. П. Мельникова [и др.]. — М. : Юрайт, 2018. — 317 с. </vt:lpstr>
      <vt:lpstr>ПО ВСЕМ ВОПРОСАМ ДОСТУПА К ЭЛЕКТРОННЫМ РЕСУРСАМ НАУЧНОЙ БИБЛИОТЕКИ НГУЭУ ОБРАЩАТЬСЯ ПО АДРЕСУ  E-LIBRARY@NSUEM.RU  АБОНЕМЕНТ УЧЕБНОЙ ЛИТЕРАТУРЫ ПРЕДЛАГАЕТ КНИЖНУЮ ВЫСТАВКУ ПО НАЛОГООБЛОЖЕНИЮ.  НАШ АДРЕС: КАМЕНСКАЯ, 56,к.8.</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Соколова Ольга Викторовна</cp:lastModifiedBy>
  <cp:revision>147</cp:revision>
  <dcterms:created xsi:type="dcterms:W3CDTF">2014-11-21T11:00:06Z</dcterms:created>
  <dcterms:modified xsi:type="dcterms:W3CDTF">2018-10-24T02:50:07Z</dcterms:modified>
</cp:coreProperties>
</file>