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9" r:id="rId3"/>
    <p:sldId id="264" r:id="rId4"/>
    <p:sldId id="267" r:id="rId5"/>
    <p:sldId id="261" r:id="rId6"/>
    <p:sldId id="268" r:id="rId7"/>
    <p:sldId id="259" r:id="rId8"/>
    <p:sldId id="271" r:id="rId9"/>
    <p:sldId id="258" r:id="rId10"/>
    <p:sldId id="270" r:id="rId11"/>
    <p:sldId id="265" r:id="rId12"/>
    <p:sldId id="273" r:id="rId13"/>
    <p:sldId id="260" r:id="rId14"/>
    <p:sldId id="272" r:id="rId15"/>
    <p:sldId id="263" r:id="rId16"/>
    <p:sldId id="262" r:id="rId17"/>
    <p:sldId id="257" r:id="rId18"/>
    <p:sldId id="26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do.nsuem.ru/local/crw/index.php?cid=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2243849" y="1926827"/>
            <a:ext cx="4891826" cy="235316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2062317" y="1793725"/>
            <a:ext cx="5254893" cy="2619375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74109" y="3512881"/>
            <a:ext cx="4831307" cy="6872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>
                <a:ln w="0"/>
                <a:solidFill>
                  <a:srgbClr val="C00000"/>
                </a:solidFill>
                <a:latin typeface="Georgia" panose="02040502050405020303" pitchFamily="18" charset="0"/>
              </a:rPr>
              <a:t>МОНОГРАФИИ ИЗДАТЕЛЬСТВА </a:t>
            </a:r>
            <a:r>
              <a:rPr lang="ru-RU" sz="4000" b="1" dirty="0" smtClean="0">
                <a:ln w="0"/>
                <a:solidFill>
                  <a:srgbClr val="C00000"/>
                </a:solidFill>
                <a:latin typeface="Georgia" panose="02040502050405020303" pitchFamily="18" charset="0"/>
              </a:rPr>
              <a:t>НГУЭУ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en-US" sz="4000" b="1" dirty="0" smtClean="0">
                <a:ln w="0"/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US" sz="4000" b="1" dirty="0" smtClean="0">
                <a:ln w="0"/>
                <a:solidFill>
                  <a:srgbClr val="C00000"/>
                </a:solidFill>
                <a:latin typeface="Georgia" panose="02040502050405020303" pitchFamily="18" charset="0"/>
              </a:rPr>
              <a:t>(2017-2018)</a:t>
            </a:r>
            <a:endParaRPr lang="en-US" sz="4000" b="1" dirty="0">
              <a:ln w="0"/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90917" y="1759479"/>
            <a:ext cx="5254893" cy="2619375"/>
            <a:chOff x="2290917" y="1759479"/>
            <a:chExt cx="5254893" cy="2619375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2413001" y="1862667"/>
              <a:ext cx="5012266" cy="242993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36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БЕЗОПАСНОСТЬ ПРЕДПРИЯТИЯ</a:t>
              </a:r>
              <a:endParaRPr lang="ru-RU" sz="36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>
              <a:off x="2290917" y="1759479"/>
              <a:ext cx="5254893" cy="2619375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4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Georgia" panose="02040502050405020303" pitchFamily="18" charset="0"/>
              </a:rPr>
              <a:t>Т.М. Пестунова, З.В. Родионова. </a:t>
            </a:r>
            <a:br>
              <a:rPr lang="ru-RU" sz="2400" smtClean="0">
                <a:latin typeface="Georgia" panose="02040502050405020303" pitchFamily="18" charset="0"/>
              </a:rPr>
            </a:br>
            <a:r>
              <a:rPr lang="ru-RU" sz="2400" smtClean="0">
                <a:latin typeface="Georgia" panose="02040502050405020303" pitchFamily="18" charset="0"/>
              </a:rPr>
              <a:t>Управление информационной безопасностью предприятия на основе анализа бизнес-процессов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28650" y="1343025"/>
            <a:ext cx="3886200" cy="4351338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В монографии изложены концептуальные основы управления информационной безопасностью предприятия на основе анализа бизнес-процессов. В рамках данного подхода рассмотрены методы исследования отдельных аспектов обеспечения информационной безопасности: детально описан процессный подход управления правами доступа на основе анализа бизнес-процессов в стандартных нотациях, рассмотрен ряд аспектов управления рисками информационной безопасности в контексте бизнес-процессов, представлена модель организации работы с персональными данными предприятия как самостоятельного административного бизнес-процесса.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8" y="1510020"/>
            <a:ext cx="3256324" cy="4351338"/>
          </a:xfrm>
          <a:prstGeom prst="rect">
            <a:avLst/>
          </a:prstGeom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1" y="1862667"/>
            <a:ext cx="4969932" cy="2429933"/>
          </a:xfrm>
          <a:solidFill>
            <a:schemeClr val="bg1">
              <a:alpha val="87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ФИНАНСЫ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2290917" y="1759479"/>
            <a:ext cx="5254893" cy="2619375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smtClean="0">
                <a:latin typeface="Georgia" panose="02040502050405020303" pitchFamily="18" charset="0"/>
              </a:rPr>
              <a:t>М.А. Алексеев. </a:t>
            </a:r>
            <a:br>
              <a:rPr lang="ru-RU" sz="2800" smtClean="0">
                <a:latin typeface="Georgia" panose="02040502050405020303" pitchFamily="18" charset="0"/>
              </a:rPr>
            </a:br>
            <a:r>
              <a:rPr lang="ru-RU" sz="2800" smtClean="0">
                <a:latin typeface="Georgia" panose="02040502050405020303" pitchFamily="18" charset="0"/>
              </a:rPr>
              <a:t>Информационное пространство финансового рынка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8650" y="1321517"/>
            <a:ext cx="3886200" cy="4351338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Исследование посвящено анализу трендов и прогнозированию движущих сил развития финансового рынка на основе структурирования информационных потоков и идентификации типов поведения экономических субъектов. Оно базируется на достижениях различных экономических школ и носит междисциплинарный характер, что, с одной стороны является закономерным, а с другой – позволяет обосновать оригинальный авторский подход к решению поставленной задачи.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50" y="1465450"/>
            <a:ext cx="3235266" cy="4351338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90917" y="1759479"/>
            <a:ext cx="5254893" cy="2619375"/>
            <a:chOff x="2290917" y="1759479"/>
            <a:chExt cx="5254893" cy="2619375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413001" y="1862667"/>
              <a:ext cx="5012266" cy="242993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32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ИСТОРИЯ И ЮРИСПРУДЕНЦИЯ</a:t>
              </a:r>
              <a:endParaRPr lang="ru-RU" sz="32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>
              <a:off x="2290917" y="1759479"/>
              <a:ext cx="5254893" cy="2619375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3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Georgia" panose="02040502050405020303" pitchFamily="18" charset="0"/>
              </a:rPr>
              <a:t>Д.А. Савченко. </a:t>
            </a:r>
            <a:br>
              <a:rPr lang="ru-RU" sz="2400" smtClean="0">
                <a:latin typeface="Georgia" panose="02040502050405020303" pitchFamily="18" charset="0"/>
              </a:rPr>
            </a:br>
            <a:r>
              <a:rPr lang="ru-RU" sz="2400" smtClean="0">
                <a:latin typeface="Georgia" panose="02040502050405020303" pitchFamily="18" charset="0"/>
              </a:rPr>
              <a:t>Правовые средства защиты политического строя русского средневекового государства (</a:t>
            </a:r>
            <a:r>
              <a:rPr lang="en-US" sz="2400" smtClean="0">
                <a:latin typeface="Georgia" panose="02040502050405020303" pitchFamily="18" charset="0"/>
              </a:rPr>
              <a:t>X</a:t>
            </a:r>
            <a:r>
              <a:rPr lang="ru-RU" sz="2400" smtClean="0">
                <a:latin typeface="Georgia" panose="02040502050405020303" pitchFamily="18" charset="0"/>
              </a:rPr>
              <a:t>-</a:t>
            </a:r>
            <a:r>
              <a:rPr lang="en-US" sz="2400" smtClean="0">
                <a:latin typeface="Georgia" panose="02040502050405020303" pitchFamily="18" charset="0"/>
              </a:rPr>
              <a:t>XVI </a:t>
            </a:r>
            <a:r>
              <a:rPr lang="ru-RU" sz="2400" smtClean="0">
                <a:latin typeface="Georgia" panose="02040502050405020303" pitchFamily="18" charset="0"/>
              </a:rPr>
              <a:t>вв.)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0917" y="1385359"/>
            <a:ext cx="3886200" cy="4351338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Монография посвящена историко-правовым и теоретико-0правовым аспектам защиты политического строя средневековой Руси в </a:t>
            </a:r>
            <a:r>
              <a:rPr lang="en-US" smtClean="0">
                <a:latin typeface="Georgia" panose="02040502050405020303" pitchFamily="18" charset="0"/>
              </a:rPr>
              <a:t>X</a:t>
            </a:r>
            <a:r>
              <a:rPr lang="ru-RU" smtClean="0">
                <a:latin typeface="Georgia" panose="02040502050405020303" pitchFamily="18" charset="0"/>
              </a:rPr>
              <a:t>-</a:t>
            </a:r>
            <a:r>
              <a:rPr lang="en-US" smtClean="0">
                <a:latin typeface="Georgia" panose="02040502050405020303" pitchFamily="18" charset="0"/>
              </a:rPr>
              <a:t>XVI </a:t>
            </a:r>
            <a:r>
              <a:rPr lang="ru-RU" smtClean="0">
                <a:latin typeface="Georgia" panose="02040502050405020303" pitchFamily="18" charset="0"/>
              </a:rPr>
              <a:t>вв. Юридические вопросы рассмотрены в контексте особенностей политической и правовой  системы государства на различных этапах его развития. Механизм правовой охраны политического строя охарактеризован  на основе исследования  летописей и других источников, отразивших религиозно-правовую доктрину, содержание обычаев, договоров и актов законодательства, примеры практики по конкретным делам.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41" y="1567977"/>
            <a:ext cx="3226749" cy="4351338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Georgia" panose="02040502050405020303" pitchFamily="18" charset="0"/>
              </a:rPr>
              <a:t>А.Г. Тепляков. </a:t>
            </a:r>
            <a:br>
              <a:rPr lang="ru-RU" sz="2400" smtClean="0">
                <a:latin typeface="Georgia" panose="02040502050405020303" pitchFamily="18" charset="0"/>
              </a:rPr>
            </a:br>
            <a:r>
              <a:rPr lang="ru-RU" sz="2400" smtClean="0">
                <a:latin typeface="Georgia" panose="02040502050405020303" pitchFamily="18" charset="0"/>
              </a:rPr>
              <a:t>Деятельность ВЧК-ГПУ-ОГПУ-НКВД (1917-1941 гг.): историографические и источниковедческие аспекты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49249" y="1272172"/>
            <a:ext cx="4201583" cy="473789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mtClean="0">
              <a:latin typeface="Georgia" panose="02040502050405020303" pitchFamily="18" charset="0"/>
            </a:endParaRPr>
          </a:p>
          <a:p>
            <a:pPr marL="0" indent="3600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В работе впервые комплексно оцениваются историографические и источниковедческие  возможности изучения такой актуальной темы, как история советских органов госбезопасности. Автор выделяет в исследовательской литературе , посвящённой ВЧК-НКВД, как объективную составляющую, так и мифологию, призванную приукрасить криминальные аспекты чекистской работы – террор, провокационные методы использования агентуры, уголовщину кадрового состава. Значительное место  уделено критическому разбору точек зрения на историю «органов», предложенных зарубежными историками. Анализ источниковедческой базы доказывает богатые возможности нахождения сведений о чекистской работе и кадрах не только в официальных документах ВЧК-НКВД из ведомственных партийно-государственных архивохранилищ, но и в газетной хронике, мемуарах и даже беллетристике.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16" y="1465450"/>
            <a:ext cx="3226749" cy="4351338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628650" y="146980"/>
            <a:ext cx="7886699" cy="1047221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>
                <a:latin typeface="Georgia" panose="02040502050405020303" pitchFamily="18" charset="0"/>
              </a:rPr>
              <a:t>М.С. </a:t>
            </a:r>
            <a:r>
              <a:rPr lang="ru-RU" sz="1800" dirty="0" err="1">
                <a:latin typeface="Georgia" panose="02040502050405020303" pitchFamily="18" charset="0"/>
              </a:rPr>
              <a:t>Саломатина</a:t>
            </a:r>
            <a:r>
              <a:rPr lang="ru-RU" sz="1800" dirty="0">
                <a:latin typeface="Georgia" panose="02040502050405020303" pitchFamily="18" charset="0"/>
              </a:rPr>
              <a:t>. «Выборы в Советской России»: законодательство и практика реализации (1918-1936 гг</a:t>
            </a:r>
            <a:r>
              <a:rPr lang="ru-RU" sz="1800" dirty="0" smtClean="0">
                <a:latin typeface="Georgia" panose="02040502050405020303" pitchFamily="18" charset="0"/>
              </a:rPr>
              <a:t>.) - </a:t>
            </a:r>
            <a:r>
              <a:rPr lang="ru-RU" sz="1800" dirty="0">
                <a:latin typeface="Georgia" panose="02040502050405020303" pitchFamily="18" charset="0"/>
              </a:rPr>
              <a:t>2-е изд., </a:t>
            </a:r>
            <a:r>
              <a:rPr lang="ru-RU" sz="1800" dirty="0" err="1">
                <a:latin typeface="Georgia" panose="02040502050405020303" pitchFamily="18" charset="0"/>
              </a:rPr>
              <a:t>испр</a:t>
            </a:r>
            <a:r>
              <a:rPr lang="ru-RU" sz="1800" dirty="0">
                <a:latin typeface="Georgia" panose="02040502050405020303" pitchFamily="18" charset="0"/>
              </a:rPr>
              <a:t>. и доп.</a:t>
            </a:r>
            <a:br>
              <a:rPr lang="ru-RU" sz="1800" dirty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628650" y="1024467"/>
            <a:ext cx="3886200" cy="5152496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Монография посвящена проблемам становления советской избирательной системы в послереволюционное двадцатилетие. В исследовании осуществлен системный анализ избирательного законодательства и практики его реализации в контексте социально-политической истории советского государства 1920-1930-х гг. Центральное место отводится анализу основных институтов советской избирательной системы: деятельности избирательных комиссий, лишению избирательных прав, проведению выборов. Наряду с институциональными аспектами освещаются особенности и проблемы реализации избирательного законодательства на местах.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39" y="1249891"/>
            <a:ext cx="3329160" cy="4740663"/>
          </a:xfrm>
          <a:prstGeom prst="rect">
            <a:avLst/>
          </a:prstGeom>
        </p:spPr>
      </p:pic>
      <p:sp>
        <p:nvSpPr>
          <p:cNvPr id="18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80" y="1496066"/>
            <a:ext cx="3057507" cy="4351338"/>
          </a:xfrm>
          <a:prstGeom prst="rect">
            <a:avLst/>
          </a:prstGeom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Д. М. Шиловский, М.В. Шиловский. 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Административно-территориальное устройство и управленческий аппарат Азиатской России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(конец </a:t>
            </a:r>
            <a:r>
              <a:rPr lang="en-US" sz="2000" dirty="0" smtClean="0">
                <a:latin typeface="Georgia" panose="02040502050405020303" pitchFamily="18" charset="0"/>
              </a:rPr>
              <a:t>XVI – </a:t>
            </a:r>
            <a:r>
              <a:rPr lang="ru-RU" sz="2000" dirty="0" smtClean="0">
                <a:latin typeface="Georgia" panose="02040502050405020303" pitchFamily="18" charset="0"/>
              </a:rPr>
              <a:t>начало </a:t>
            </a:r>
            <a:r>
              <a:rPr lang="en-US" sz="2000" dirty="0" smtClean="0">
                <a:latin typeface="Georgia" panose="02040502050405020303" pitchFamily="18" charset="0"/>
              </a:rPr>
              <a:t>XXI </a:t>
            </a:r>
            <a:r>
              <a:rPr lang="ru-RU" sz="2000" dirty="0" smtClean="0">
                <a:latin typeface="Georgia" panose="02040502050405020303" pitchFamily="18" charset="0"/>
              </a:rPr>
              <a:t>в.)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45460" y="1465729"/>
            <a:ext cx="4222874" cy="4477871"/>
          </a:xfrm>
        </p:spPr>
        <p:txBody>
          <a:bodyPr anchor="ctr">
            <a:noAutofit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>
                <a:latin typeface="Georgia" panose="02040502050405020303" pitchFamily="18" charset="0"/>
              </a:rPr>
              <a:t>В работе рассматривается специфика территориально-административной организации и деятельности управленческого аппарата присоединенной (преимущественно мирно) Азиатской России. С опорой на широкий круг исследований и</a:t>
            </a:r>
            <a:br>
              <a:rPr lang="ru-RU" sz="1000" dirty="0">
                <a:latin typeface="Georgia" panose="02040502050405020303" pitchFamily="18" charset="0"/>
              </a:rPr>
            </a:br>
            <a:r>
              <a:rPr lang="ru-RU" sz="1000" dirty="0">
                <a:latin typeface="Georgia" panose="02040502050405020303" pitchFamily="18" charset="0"/>
              </a:rPr>
              <a:t>опубликованные источники отслеживается трансформация отечественной бюрократии на уровне крупного региона в досоветский, советский и постсоветский периоды. Авторам представляется, что изучение и обобщение накопленного опыта в</a:t>
            </a:r>
            <a:br>
              <a:rPr lang="ru-RU" sz="1000" dirty="0">
                <a:latin typeface="Georgia" panose="02040502050405020303" pitchFamily="18" charset="0"/>
              </a:rPr>
            </a:br>
            <a:r>
              <a:rPr lang="ru-RU" sz="1000" dirty="0">
                <a:latin typeface="Georgia" panose="02040502050405020303" pitchFamily="18" charset="0"/>
              </a:rPr>
              <a:t>системе государственного строительства, помимо научной актуальности, позволяет дать экспертную оценку подходов к выработке взаимоотношений управленческой иерархии в дихотомии «центр — периферия». В </a:t>
            </a:r>
            <a:r>
              <a:rPr lang="ru-RU" sz="1000" dirty="0" smtClean="0">
                <a:latin typeface="Georgia" panose="02040502050405020303" pitchFamily="18" charset="0"/>
              </a:rPr>
              <a:t>управленческой парадигме</a:t>
            </a:r>
            <a:r>
              <a:rPr lang="ru-RU" sz="1000" dirty="0">
                <a:latin typeface="Georgia" panose="02040502050405020303" pitchFamily="18" charset="0"/>
              </a:rPr>
              <a:t> </a:t>
            </a:r>
            <a:r>
              <a:rPr lang="ru-RU" sz="1000" dirty="0" smtClean="0">
                <a:latin typeface="Georgia" panose="02040502050405020303" pitchFamily="18" charset="0"/>
              </a:rPr>
              <a:t>центральная </a:t>
            </a:r>
            <a:r>
              <a:rPr lang="ru-RU" sz="1000" dirty="0">
                <a:latin typeface="Georgia" panose="02040502050405020303" pitchFamily="18" charset="0"/>
              </a:rPr>
              <a:t>власть постоянно колебалась между жесткой централизацией и региональным </a:t>
            </a:r>
            <a:r>
              <a:rPr lang="ru-RU" sz="1000" dirty="0" err="1">
                <a:latin typeface="Georgia" panose="02040502050405020303" pitchFamily="18" charset="0"/>
              </a:rPr>
              <a:t>автономизмом</a:t>
            </a:r>
            <a:r>
              <a:rPr lang="ru-RU" sz="1000" dirty="0">
                <a:latin typeface="Georgia" panose="02040502050405020303" pitchFamily="18" charset="0"/>
              </a:rPr>
              <a:t>. Совокупность экономических, </a:t>
            </a:r>
            <a:r>
              <a:rPr lang="ru-RU" sz="1000" dirty="0" err="1">
                <a:latin typeface="Georgia" panose="02040502050405020303" pitchFamily="18" charset="0"/>
              </a:rPr>
              <a:t>этносоциальных</a:t>
            </a:r>
            <a:r>
              <a:rPr lang="ru-RU" sz="1000" dirty="0">
                <a:latin typeface="Georgia" panose="02040502050405020303" pitchFamily="18" charset="0"/>
              </a:rPr>
              <a:t> и политических факторов заставляла вносить коррективы в управленческие подходы </a:t>
            </a:r>
            <a:r>
              <a:rPr lang="ru-RU" sz="1000" dirty="0" smtClean="0">
                <a:latin typeface="Georgia" panose="02040502050405020303" pitchFamily="18" charset="0"/>
              </a:rPr>
              <a:t>к пространственному </a:t>
            </a:r>
            <a:r>
              <a:rPr lang="ru-RU" sz="1000" dirty="0">
                <a:latin typeface="Georgia" panose="02040502050405020303" pitchFamily="18" charset="0"/>
              </a:rPr>
              <a:t>развитию Сибири. Решение заявленных в монографии проблем потребует усилий не одного поколения историков. Учитывая научную значимость и состояние разработки темы, авторы попытались в очерковой форме рассмотреть ее основные компоненты: административно территориальную структуру, факторы, влиявшие на ее эволюцию, и управленческий аппарат (в лице воевод, губернаторов дореволюционных и современных, партийных секретарей).</a:t>
            </a:r>
          </a:p>
        </p:txBody>
      </p:sp>
    </p:spTree>
    <p:extLst>
      <p:ext uri="{BB962C8B-B14F-4D97-AF65-F5344CB8AC3E}">
        <p14:creationId xmlns:p14="http://schemas.microsoft.com/office/powerpoint/2010/main" val="42607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02680" y="1205190"/>
            <a:ext cx="5996410" cy="4014788"/>
            <a:chOff x="2291687" y="1767946"/>
            <a:chExt cx="5254893" cy="2619375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413001" y="1862667"/>
              <a:ext cx="5012266" cy="242993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32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ВСЯ ПРЕДСТАВЛЕННАЯ ЛИТЕРАТУРА ДОСТУПНА </a:t>
              </a:r>
              <a:r>
                <a:rPr lang="ru-RU" sz="32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В </a:t>
              </a:r>
              <a:r>
                <a:rPr lang="ru-RU" sz="32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РЕЖИМЕ </a:t>
              </a:r>
              <a:r>
                <a:rPr lang="en-US" sz="32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ON-LINE </a:t>
              </a:r>
              <a:r>
                <a:rPr lang="ru-RU" sz="32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В </a:t>
              </a:r>
              <a:r>
                <a:rPr lang="ru-RU" sz="3200" b="1" dirty="0" smtClean="0">
                  <a:solidFill>
                    <a:srgbClr val="C00000"/>
                  </a:solidFill>
                  <a:latin typeface="Georgia" panose="02040502050405020303" pitchFamily="18" charset="0"/>
                  <a:hlinkClick r:id="rId3"/>
                </a:rPr>
                <a:t>ЭБС НГУЭУ</a:t>
              </a:r>
              <a:endParaRPr lang="ru-RU" sz="32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>
              <a:off x="2291687" y="1767946"/>
              <a:ext cx="5254893" cy="2619375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69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90917" y="1759479"/>
            <a:ext cx="5254893" cy="2619375"/>
            <a:chOff x="2290917" y="1759479"/>
            <a:chExt cx="5254893" cy="2619375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2413001" y="1862667"/>
              <a:ext cx="5012266" cy="242993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36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ПСИХОЛОГИЯ</a:t>
              </a:r>
              <a:endParaRPr lang="ru-RU" sz="36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" name="Rectangle 4"/>
            <p:cNvSpPr/>
            <p:nvPr/>
          </p:nvSpPr>
          <p:spPr>
            <a:xfrm>
              <a:off x="2290917" y="1759479"/>
              <a:ext cx="5254893" cy="2619375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8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Georgia" panose="02040502050405020303" pitchFamily="18" charset="0"/>
              </a:rPr>
              <a:t>В.В. Колышкин, Н.В. Максимова, Т.В. Седельникова. Функциональная асимметрия и функциональное состояние человека.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28650" y="1292225"/>
            <a:ext cx="3886200" cy="4351338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В монографии анализируются особенности межполушарных взаимодействий при влиянии самых различных факторов окружающей среды. Ряд вопросов, касающихся высших психофизиологических механизмов адаптации и роли функциональной асимметрии головного мозга в этом процессе, поставлен в монографии впервые. Обсуждаются вопросы возможного использования феномена функциональной асимметрии головного мозга в качестве диагностирующей меры при оценке, прогнозировании и коррекции функционального состояния организма человека, находящегося в различных по степени экстремальности условиях. Показана детерминирующая роль латерального фенотипа при формировании устойчивого адаптивного состояния в изменившихся условиях среды.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31" y="1368425"/>
            <a:ext cx="3223704" cy="4351338"/>
          </a:xfrm>
          <a:prstGeom prst="rect">
            <a:avLst/>
          </a:prstGeom>
        </p:spPr>
      </p:pic>
      <p:sp>
        <p:nvSpPr>
          <p:cNvPr id="15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1" y="1862667"/>
            <a:ext cx="4969932" cy="2429933"/>
          </a:xfrm>
          <a:solidFill>
            <a:schemeClr val="bg1">
              <a:alpha val="87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ФИНАНСЫ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2290917" y="1759479"/>
            <a:ext cx="5254893" cy="2619375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smtClean="0">
                <a:latin typeface="Georgia" panose="02040502050405020303" pitchFamily="18" charset="0"/>
              </a:rPr>
              <a:t>Г.М. Тарасова, А.И. Шмырева, Я.С. Гинзбург, А.К. Муравьёв, </a:t>
            </a:r>
            <a:br>
              <a:rPr lang="ru-RU" sz="1800" smtClean="0">
                <a:latin typeface="Georgia" panose="02040502050405020303" pitchFamily="18" charset="0"/>
              </a:rPr>
            </a:br>
            <a:r>
              <a:rPr lang="ru-RU" sz="1800" smtClean="0">
                <a:latin typeface="Georgia" panose="02040502050405020303" pitchFamily="18" charset="0"/>
              </a:rPr>
              <a:t>Р.К. Ромашкина, И.Н. Семенов. </a:t>
            </a:r>
            <a:br>
              <a:rPr lang="ru-RU" sz="1800" smtClean="0">
                <a:latin typeface="Georgia" panose="02040502050405020303" pitchFamily="18" charset="0"/>
              </a:rPr>
            </a:br>
            <a:r>
              <a:rPr lang="ru-RU" sz="1800" smtClean="0">
                <a:latin typeface="Georgia" panose="02040502050405020303" pitchFamily="18" charset="0"/>
              </a:rPr>
              <a:t>Финансовые рынки и банковская система, особенности их развития.</a:t>
            </a: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2450" y="1313050"/>
            <a:ext cx="38862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1200" smtClean="0">
              <a:latin typeface="Georgia" panose="02040502050405020303" pitchFamily="18" charset="0"/>
            </a:endParaRPr>
          </a:p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200" smtClean="0">
                <a:latin typeface="Georgia" panose="02040502050405020303" pitchFamily="18" charset="0"/>
              </a:rPr>
              <a:t>В монографии исследуются тенденции развития финансового рынка и институциональные особенности банковской системы России. Определены состояние и перспективы развития основных сегментов финансового рынка России, показана связь мирового и национального финансовых рынков. Проанализированы общие направления и особенности интернационализации и  регионализации валютного рынка. Использован институциональный подход к исследованию банковской системы в целях развития теоретических аспектов национальной платежной системы, денежно-кредитного регулирования и финансовой устойчивости коммерческих банков.</a:t>
            </a: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41" y="1465450"/>
            <a:ext cx="3226749" cy="4351338"/>
          </a:xfrm>
          <a:prstGeom prst="rect">
            <a:avLst/>
          </a:prstGeom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90917" y="1759479"/>
            <a:ext cx="5254893" cy="2619375"/>
            <a:chOff x="2290917" y="1759479"/>
            <a:chExt cx="5254893" cy="2619375"/>
          </a:xfrm>
        </p:grpSpPr>
        <p:sp>
          <p:nvSpPr>
            <p:cNvPr id="2" name="Заголовок 1"/>
            <p:cNvSpPr txBox="1">
              <a:spLocks/>
            </p:cNvSpPr>
            <p:nvPr/>
          </p:nvSpPr>
          <p:spPr>
            <a:xfrm>
              <a:off x="2413001" y="1862667"/>
              <a:ext cx="5012266" cy="2429933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3600" b="1" dirty="0" smtClean="0">
                  <a:solidFill>
                    <a:srgbClr val="C00000"/>
                  </a:solidFill>
                  <a:latin typeface="Georgia" panose="02040502050405020303" pitchFamily="18" charset="0"/>
                </a:rPr>
                <a:t>СТРАТЕГИЧЕСКОЕ УПРАВЛЕНИЕ</a:t>
              </a:r>
              <a:endParaRPr lang="ru-RU" sz="3600" b="1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" name="Rectangle 4"/>
            <p:cNvSpPr/>
            <p:nvPr/>
          </p:nvSpPr>
          <p:spPr>
            <a:xfrm>
              <a:off x="2290917" y="1759479"/>
              <a:ext cx="5254893" cy="2619375"/>
            </a:xfrm>
            <a:prstGeom prst="rect">
              <a:avLst/>
            </a:prstGeom>
            <a:noFill/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19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smtClean="0">
                <a:latin typeface="Georgia" panose="02040502050405020303" pitchFamily="18" charset="0"/>
              </a:rPr>
              <a:t>Т.А. Владимирова, Л.Е. Никифорова, Л.Ю. Руди, В.З. Баликоев. Оценка результативности деятельности организаций в системе стратегического менеджмента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8650" y="1202530"/>
            <a:ext cx="3886200" cy="4351338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Монография, являясь результатом научных исследований ведущих ученых университета в области экономической теории, стратегического и финансового менеджмента, содержит обобщение современных представлений о роли знаний в системе стратегического управления организациями, функционирующими в условиях турбулентности.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Значительное внимание уделено обоснованию методологического подхода к оценке эффективности организаций в системе стратегического финансового менеджмента на основе управления по целям/результатам, разработке методики интегральной оценки степени достижения финансовых целей и её апробации на практике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74" y="1318409"/>
            <a:ext cx="3349626" cy="4509491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933" y="1913466"/>
            <a:ext cx="5012268" cy="2353733"/>
          </a:xfrm>
          <a:solidFill>
            <a:schemeClr val="bg1">
              <a:alpha val="87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ИНВЕСТИЦИИ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2290917" y="1759479"/>
            <a:ext cx="5254893" cy="2619375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latin typeface="Georgia" panose="02040502050405020303" pitchFamily="18" charset="0"/>
              </a:rPr>
              <a:t>А.Б. Коган. Оптимизация бюджетного и корпоративного финансирования инвестиционных процессов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8800" y="1241425"/>
            <a:ext cx="4070350" cy="4351338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endParaRPr lang="ru-RU" smtClean="0">
              <a:latin typeface="Georgia" panose="02040502050405020303" pitchFamily="18" charset="0"/>
            </a:endParaRPr>
          </a:p>
          <a:p>
            <a:pPr marL="0" indent="355600" algn="just">
              <a:buFont typeface="Arial" panose="020B0604020202020204" pitchFamily="34" charset="0"/>
              <a:buNone/>
            </a:pPr>
            <a:endParaRPr lang="ru-RU" smtClean="0">
              <a:latin typeface="Georgia" panose="02040502050405020303" pitchFamily="18" charset="0"/>
            </a:endParaRPr>
          </a:p>
          <a:p>
            <a:pPr marL="0" indent="35560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mtClean="0">
                <a:latin typeface="Georgia" panose="02040502050405020303" pitchFamily="18" charset="0"/>
              </a:rPr>
              <a:t>В монографии описываются авторские разработки, позволяющие принимать оптимальные решения по финансированию реальных инвестиций на частном и общественном уровнях. Автор развивает теорию оценки эффективности реальных инвестиций, создав и включив в неё концепцию разнопараметрических инвестиций, и приводит её в соответствие с ценностно-ориентированным менеджментом.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73" y="1241425"/>
            <a:ext cx="3181022" cy="4351338"/>
          </a:xfrm>
          <a:prstGeom prst="rect">
            <a:avLst/>
          </a:prstGeom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699559" y="6101933"/>
            <a:ext cx="7894108" cy="46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Место хранения: Абонемент научной литературы, Читальный зал учебной литературы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916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МОНОГРАФИИ ИЗДАТЕЛЬСТВА НГУЭУ (2017-2018)</vt:lpstr>
      <vt:lpstr>Презентация PowerPoint</vt:lpstr>
      <vt:lpstr>Презентация PowerPoint</vt:lpstr>
      <vt:lpstr>ФИНАНСЫ</vt:lpstr>
      <vt:lpstr>Презентация PowerPoint</vt:lpstr>
      <vt:lpstr>Презентация PowerPoint</vt:lpstr>
      <vt:lpstr>Презентация PowerPoint</vt:lpstr>
      <vt:lpstr>ИНВЕСТИЦИИ</vt:lpstr>
      <vt:lpstr>Презентация PowerPoint</vt:lpstr>
      <vt:lpstr>Презентация PowerPoint</vt:lpstr>
      <vt:lpstr>Презентация PowerPoint</vt:lpstr>
      <vt:lpstr>ФИНАНСЫ</vt:lpstr>
      <vt:lpstr>Презентация PowerPoint</vt:lpstr>
      <vt:lpstr>Презентация PowerPoint</vt:lpstr>
      <vt:lpstr>Презентация PowerPoint</vt:lpstr>
      <vt:lpstr>Презентация PowerPoint</vt:lpstr>
      <vt:lpstr>М.С. Саломатина. «Выборы в Советской России»: законодательство и практика реализации (1918-1936 гг.) - 2-е изд., испр. и доп. </vt:lpstr>
      <vt:lpstr>Д. М. Шиловский, М.В. Шиловский.  Административно-территориальное устройство и управленческий аппарат Азиатской России (конец XVI – начало XXI в.)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Галкин Никита Игоревич</cp:lastModifiedBy>
  <cp:revision>44</cp:revision>
  <dcterms:created xsi:type="dcterms:W3CDTF">2016-11-18T14:12:19Z</dcterms:created>
  <dcterms:modified xsi:type="dcterms:W3CDTF">2018-06-04T09:08:44Z</dcterms:modified>
</cp:coreProperties>
</file>