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5"/>
  </p:notesMasterIdLst>
  <p:handoutMasterIdLst>
    <p:handoutMasterId r:id="rId16"/>
  </p:handoutMasterIdLst>
  <p:sldIdLst>
    <p:sldId id="294" r:id="rId4"/>
    <p:sldId id="295" r:id="rId5"/>
    <p:sldId id="270" r:id="rId6"/>
    <p:sldId id="272" r:id="rId7"/>
    <p:sldId id="273" r:id="rId8"/>
    <p:sldId id="274" r:id="rId9"/>
    <p:sldId id="293" r:id="rId10"/>
    <p:sldId id="292" r:id="rId11"/>
    <p:sldId id="275" r:id="rId12"/>
    <p:sldId id="285" r:id="rId13"/>
    <p:sldId id="29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0" d="100"/>
          <a:sy n="90" d="100"/>
        </p:scale>
        <p:origin x="-75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F6A47-BE22-4A54-9407-78399E5A305F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14443-CBAF-4A6B-82F5-7B9D218CA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667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819A9-BC16-452C-942D-9F67BB95F12B}" type="slidenum">
              <a:rPr lang="ru-RU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315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971A-58BD-4A2E-893F-7A5B257183D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24.10.2018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34BD7-3618-4A82-AEA9-934C4777F07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696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971A-58BD-4A2E-893F-7A5B257183D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24.10.2018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34BD7-3618-4A82-AEA9-934C4777F07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159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971A-58BD-4A2E-893F-7A5B257183D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24.10.2018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34BD7-3618-4A82-AEA9-934C4777F07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960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971A-58BD-4A2E-893F-7A5B257183D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24.10.2018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34BD7-3618-4A82-AEA9-934C4777F07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835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971A-58BD-4A2E-893F-7A5B257183D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24.10.2018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34BD7-3618-4A82-AEA9-934C4777F07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051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971A-58BD-4A2E-893F-7A5B257183D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24.10.2018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34BD7-3618-4A82-AEA9-934C4777F07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311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971A-58BD-4A2E-893F-7A5B257183D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24.10.2018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34BD7-3618-4A82-AEA9-934C4777F07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8501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971A-58BD-4A2E-893F-7A5B257183D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24.10.2018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34BD7-3618-4A82-AEA9-934C4777F07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092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971A-58BD-4A2E-893F-7A5B257183D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24.10.2018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34BD7-3618-4A82-AEA9-934C4777F07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7555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971A-58BD-4A2E-893F-7A5B257183D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24.10.2018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34BD7-3618-4A82-AEA9-934C4777F07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8437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971A-58BD-4A2E-893F-7A5B257183D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24.10.2018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34BD7-3618-4A82-AEA9-934C4777F07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035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24.10.2018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168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24.10.2018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765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24.10.2018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8078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24.10.2018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6992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24.10.2018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6730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24.10.2018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0889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24.10.2018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820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24.10.2018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6190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24.10.2018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5676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24.10.2018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2475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24.10.2018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04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F971A-58BD-4A2E-893F-7A5B257183D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24.10.2018</a:t>
            </a:fld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34BD7-3618-4A82-AEA9-934C4777F07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061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24.10.2018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517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E-LIBRARY@NSUEM.RU" TargetMode="Externa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znanium.com/bookread2.php?book=966207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znanium.com/bookread2.php?book=942037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znanium.com/bookread2.php?book=944062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eso-bgu.ru/pluginfile.php/64389/course/overviewfiles/5699e5556f4cd8b4b821bc59599a495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7444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dirty="0" smtClean="0"/>
              <a:t>новые поступления книг </a:t>
            </a:r>
            <a:br>
              <a:rPr lang="ru-RU" sz="2000" dirty="0" smtClean="0"/>
            </a:br>
            <a:r>
              <a:rPr lang="ru-RU" sz="2000" dirty="0" smtClean="0"/>
              <a:t>в коллекциях </a:t>
            </a:r>
            <a:br>
              <a:rPr lang="ru-RU" sz="2000" dirty="0" smtClean="0"/>
            </a:br>
            <a:r>
              <a:rPr lang="ru-RU" sz="2000" dirty="0" smtClean="0"/>
              <a:t>электронных библиотек </a:t>
            </a:r>
            <a:br>
              <a:rPr lang="ru-RU" sz="2000" dirty="0" smtClean="0"/>
            </a:br>
            <a:r>
              <a:rPr lang="ru-RU" sz="2000" dirty="0" err="1" smtClean="0"/>
              <a:t>Знаниум</a:t>
            </a:r>
            <a:r>
              <a:rPr lang="ru-RU" sz="2000" dirty="0" smtClean="0"/>
              <a:t> и </a:t>
            </a:r>
            <a:r>
              <a:rPr lang="ru-RU" sz="2000" dirty="0" err="1" smtClean="0"/>
              <a:t>Юрайт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395536" y="-171400"/>
            <a:ext cx="8291264" cy="691276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958" y="1"/>
            <a:ext cx="93472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49794" y="1275908"/>
            <a:ext cx="6794205" cy="114831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="1" cap="all" dirty="0" smtClean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algn="ctr"/>
            <a:endParaRPr lang="ru-RU" sz="6000" b="1" cap="all" dirty="0" smtClean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6000" b="1" cap="all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КУЛЬТУРОЛОГИЯ</a:t>
            </a:r>
          </a:p>
          <a:p>
            <a:pPr algn="ctr"/>
            <a:endParaRPr lang="ru-RU" sz="6000" b="1" cap="all" dirty="0" smtClean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1600" b="1" cap="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                                              Новые </a:t>
            </a:r>
            <a:r>
              <a:rPr lang="ru-RU" sz="1600" b="1" cap="all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поступления книг </a:t>
            </a:r>
            <a:br>
              <a:rPr lang="ru-RU" sz="1600" b="1" cap="all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</a:br>
            <a:r>
              <a:rPr lang="ru-RU" sz="1600" b="1" cap="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                                                   в </a:t>
            </a:r>
            <a:r>
              <a:rPr lang="ru-RU" sz="1600" b="1" cap="all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коллекциях </a:t>
            </a:r>
            <a:br>
              <a:rPr lang="ru-RU" sz="1600" b="1" cap="all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</a:br>
            <a:r>
              <a:rPr lang="ru-RU" sz="1600" b="1" cap="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                                               электронных </a:t>
            </a:r>
            <a:r>
              <a:rPr lang="ru-RU" sz="1600" b="1" cap="all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библиотек </a:t>
            </a:r>
            <a:br>
              <a:rPr lang="ru-RU" sz="1600" b="1" cap="all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</a:br>
            <a:r>
              <a:rPr lang="ru-RU" sz="1600" b="1" cap="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                                                   </a:t>
            </a:r>
            <a:r>
              <a:rPr lang="en-US" sz="1600" b="1" cap="all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znanium</a:t>
            </a:r>
            <a:r>
              <a:rPr lang="ru-RU" sz="1600" b="1" cap="all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 </a:t>
            </a:r>
            <a:r>
              <a:rPr lang="ru-RU" sz="1600" b="1" cap="all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и </a:t>
            </a:r>
            <a:r>
              <a:rPr lang="ru-RU" sz="1600" b="1" cap="all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Юрайт</a:t>
            </a:r>
            <a:r>
              <a:rPr lang="ru-RU" sz="1600" b="1" cap="all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/>
            </a:r>
            <a:br>
              <a:rPr lang="ru-RU" sz="1600" b="1" cap="all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</a:br>
            <a:endParaRPr lang="ru-RU" sz="1600" b="1" cap="all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957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506" y="231818"/>
            <a:ext cx="8410353" cy="1480024"/>
          </a:xfrm>
          <a:solidFill>
            <a:schemeClr val="accent4">
              <a:lumMod val="20000"/>
              <a:lumOff val="80000"/>
              <a:alpha val="80000"/>
            </a:schemeClr>
          </a:solidFill>
        </p:spPr>
        <p:txBody>
          <a:bodyPr>
            <a:noAutofit/>
          </a:bodyPr>
          <a:lstStyle/>
          <a:p>
            <a:r>
              <a:rPr lang="ru-RU" sz="2400" dirty="0" err="1">
                <a:latin typeface="+mn-lt"/>
              </a:rPr>
              <a:t>Багдасарьян</a:t>
            </a:r>
            <a:r>
              <a:rPr lang="ru-RU" sz="2400" dirty="0">
                <a:latin typeface="+mn-lt"/>
              </a:rPr>
              <a:t>, Н. Г.</a:t>
            </a:r>
            <a:r>
              <a:rPr lang="ru-RU" sz="2400" i="1" dirty="0">
                <a:latin typeface="+mn-lt"/>
              </a:rPr>
              <a:t> </a:t>
            </a:r>
            <a:r>
              <a:rPr lang="ru-RU" sz="2400" b="1" dirty="0">
                <a:latin typeface="+mn-lt"/>
              </a:rPr>
              <a:t>Культурология </a:t>
            </a:r>
            <a:r>
              <a:rPr lang="ru-RU" sz="2400" dirty="0">
                <a:latin typeface="+mn-lt"/>
              </a:rPr>
              <a:t>: учебник и практикум для академического </a:t>
            </a:r>
            <a:r>
              <a:rPr lang="ru-RU" sz="2400" dirty="0" err="1">
                <a:latin typeface="+mn-lt"/>
              </a:rPr>
              <a:t>бакалавриата</a:t>
            </a:r>
            <a:r>
              <a:rPr lang="ru-RU" sz="2400" dirty="0">
                <a:latin typeface="+mn-lt"/>
              </a:rPr>
              <a:t> / Н. Г. </a:t>
            </a:r>
            <a:r>
              <a:rPr lang="ru-RU" sz="2400" dirty="0" err="1">
                <a:latin typeface="+mn-lt"/>
              </a:rPr>
              <a:t>Багдасарьян</a:t>
            </a:r>
            <a:r>
              <a:rPr lang="ru-RU" sz="2400" dirty="0" smtClean="0">
                <a:latin typeface="+mn-lt"/>
              </a:rPr>
              <a:t>.— Москва </a:t>
            </a:r>
            <a:r>
              <a:rPr lang="ru-RU" sz="2400" dirty="0">
                <a:latin typeface="+mn-lt"/>
              </a:rPr>
              <a:t>: </a:t>
            </a:r>
            <a:r>
              <a:rPr lang="ru-RU" sz="2400" dirty="0" err="1" smtClean="0">
                <a:latin typeface="+mn-lt"/>
              </a:rPr>
              <a:t>Юрайт</a:t>
            </a:r>
            <a:r>
              <a:rPr lang="ru-RU" sz="2400" dirty="0">
                <a:latin typeface="+mn-lt"/>
              </a:rPr>
              <a:t>, 2018. — 410 с. </a:t>
            </a:r>
            <a:r>
              <a:rPr lang="ru-RU" sz="2400" dirty="0" smtClean="0">
                <a:latin typeface="+mn-lt"/>
              </a:rPr>
              <a:t> </a:t>
            </a:r>
            <a:endParaRPr lang="ru-RU" sz="24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6055" y="1903227"/>
            <a:ext cx="3753293" cy="4158947"/>
          </a:xfrm>
          <a:solidFill>
            <a:schemeClr val="bg1">
              <a:alpha val="80000"/>
            </a:schemeClr>
          </a:solidFill>
          <a:ln>
            <a:noFill/>
          </a:ln>
        </p:spPr>
        <p:txBody>
          <a:bodyPr anchor="ctr">
            <a:noAutofit/>
          </a:bodyPr>
          <a:lstStyle/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/>
              <a:t>Учебник содержит тексты лекций по культурологии, а также практикум к каждой главе, который включает контрольные и проблемные вопросы и задания, творческие задания, кейсы (т.е. актуальные, поучительные случаи), темы рефератов и самостоятельных работ. Учитывая, что работа студентов с хрестоматийными текстами вызывает определенные трудности, наиболее яркие образцы культурологической классики включены в качестве вставок в структуру лекционного изложения. Особенностью учебника является его внутреннее единство, обусловленное не только естественным фактором концептуальной авторской логики, но и конструктивной организацией текста.</a:t>
            </a:r>
            <a:endParaRPr lang="ru-RU" sz="1600" dirty="0">
              <a:latin typeface="Georgia" pitchFamily="18" charset="0"/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425302" y="6056703"/>
            <a:ext cx="8497416" cy="636106"/>
          </a:xfrm>
          <a:prstGeom prst="rect">
            <a:avLst/>
          </a:prstGeom>
          <a:solidFill>
            <a:srgbClr val="FAFAFA">
              <a:alpha val="80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/>
              <a:t>Адрес доступа</a:t>
            </a:r>
            <a:r>
              <a:rPr lang="ru-RU" sz="1800" dirty="0" smtClean="0"/>
              <a:t>: </a:t>
            </a:r>
            <a:r>
              <a:rPr lang="en-US" sz="1800" b="1" dirty="0">
                <a:solidFill>
                  <a:srgbClr val="7030A0"/>
                </a:solidFill>
              </a:rPr>
              <a:t>https://biblio-online.ru/viewer/DC5B11E3-1ACE-47ED-82B2-D3AFC6EDBB9C/kulturologiya#page/1</a:t>
            </a:r>
            <a:endParaRPr lang="ru-RU" sz="1800" b="1" dirty="0">
              <a:solidFill>
                <a:srgbClr val="7030A0"/>
              </a:solidFill>
            </a:endParaRPr>
          </a:p>
        </p:txBody>
      </p:sp>
      <p:pic>
        <p:nvPicPr>
          <p:cNvPr id="7170" name="Picture 2" descr="ÐÐ£ÐÐ¬Ð¢Ð£Ð ÐÐÐÐÐÐ¯ ÐÐ°Ð³Ð´Ð°ÑÐ°ÑÑÑÐ½ Ð.Ð. Ð£ÑÐµÐ±Ð½Ð¸Ðº Ð¸ Ð¿ÑÐ°ÐºÑÐ¸ÐºÑÐ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752" y="1903228"/>
            <a:ext cx="2987749" cy="384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74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341" y="1371601"/>
            <a:ext cx="7410892" cy="3179134"/>
          </a:xfrm>
          <a:solidFill>
            <a:srgbClr val="FAFAFA">
              <a:alpha val="80000"/>
            </a:srgb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2700" dirty="0" smtClean="0">
                <a:latin typeface="Cambria" panose="02040503050406030204" pitchFamily="18" charset="0"/>
              </a:rPr>
              <a:t>ПО ВСЕМ ВОПРОСАМ ДОСТУПА К ЭЛЕКТРОННЫМ РЕСУРСАМ НАУЧНОЙ БИБЛИОТЕКИ НГУЭУ ОБРАЩАТЬСЯ ПО АДРЕСУ </a:t>
            </a:r>
            <a:r>
              <a:rPr lang="en-US" sz="2700" dirty="0" smtClean="0">
                <a:latin typeface="Cambria" panose="02040503050406030204" pitchFamily="18" charset="0"/>
              </a:rPr>
              <a:t/>
            </a:r>
            <a:br>
              <a:rPr lang="en-US" sz="2700" dirty="0" smtClean="0">
                <a:latin typeface="Cambria" panose="02040503050406030204" pitchFamily="18" charset="0"/>
              </a:rPr>
            </a:br>
            <a:r>
              <a:rPr lang="en-US" sz="2700" dirty="0" smtClean="0">
                <a:latin typeface="Cambria" panose="02040503050406030204" pitchFamily="18" charset="0"/>
                <a:hlinkClick r:id="rId2"/>
              </a:rPr>
              <a:t>E-LIBRARY@NSUEM.RU</a:t>
            </a:r>
            <a:r>
              <a:rPr lang="ru-RU" sz="2700" dirty="0" smtClean="0">
                <a:latin typeface="Cambria" panose="02040503050406030204" pitchFamily="18" charset="0"/>
              </a:rPr>
              <a:t/>
            </a:r>
            <a:br>
              <a:rPr lang="ru-RU" sz="2700" dirty="0" smtClean="0">
                <a:latin typeface="Cambria" panose="02040503050406030204" pitchFamily="18" charset="0"/>
              </a:rPr>
            </a:br>
            <a:r>
              <a:rPr lang="ru-RU" sz="2700" dirty="0" smtClean="0">
                <a:latin typeface="Cambria" panose="02040503050406030204" pitchFamily="18" charset="0"/>
              </a:rPr>
              <a:t/>
            </a:r>
            <a:br>
              <a:rPr lang="ru-RU" sz="2700" dirty="0" smtClean="0">
                <a:latin typeface="Cambria" panose="02040503050406030204" pitchFamily="18" charset="0"/>
              </a:rPr>
            </a:br>
            <a:r>
              <a:rPr lang="ru-RU" sz="2000" dirty="0" smtClean="0">
                <a:latin typeface="Cambria" panose="02040503050406030204" pitchFamily="18" charset="0"/>
              </a:rPr>
              <a:t>АБОНЕМЕНТ УЧЕБНОЙ ЛИТЕРАТУРЫ ПРЕДЛАГАЕТ КНИЖНУЮ </a:t>
            </a:r>
            <a:r>
              <a:rPr lang="ru-RU" sz="2000" dirty="0">
                <a:latin typeface="Cambria" panose="02040503050406030204" pitchFamily="18" charset="0"/>
              </a:rPr>
              <a:t>ВЫСТАВКУ ПО </a:t>
            </a:r>
            <a:r>
              <a:rPr lang="ru-RU" sz="2000" dirty="0" smtClean="0">
                <a:latin typeface="Cambria" panose="02040503050406030204" pitchFamily="18" charset="0"/>
              </a:rPr>
              <a:t>КУЛЬТУРОЛОГИИ.</a:t>
            </a:r>
            <a:br>
              <a:rPr lang="ru-RU" sz="2000" dirty="0" smtClean="0">
                <a:latin typeface="Cambria" panose="02040503050406030204" pitchFamily="18" charset="0"/>
              </a:rPr>
            </a:b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НАШ АДРЕС: КАМЕНСКАЯ, 56,к.8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.</a:t>
            </a:r>
            <a:endParaRPr lang="ru-RU" sz="2000" i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6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bibliogvard.ru/wp-content/uploads/2017/06/102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5394"/>
            <a:ext cx="9144000" cy="42423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8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277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404" y="237535"/>
            <a:ext cx="8410353" cy="1187227"/>
          </a:xfrm>
          <a:solidFill>
            <a:schemeClr val="accent4">
              <a:lumMod val="20000"/>
              <a:lumOff val="80000"/>
              <a:alpha val="80000"/>
            </a:schemeClr>
          </a:solidFill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Calibri"/>
              </a:rPr>
              <a:t>Обидин, 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Д</a:t>
            </a:r>
            <a:r>
              <a:rPr lang="ru-RU" sz="2400" dirty="0" smtClean="0">
                <a:solidFill>
                  <a:prstClr val="black"/>
                </a:solidFill>
                <a:latin typeface="Calibri"/>
              </a:rPr>
              <a:t>. Л. </a:t>
            </a:r>
            <a:r>
              <a:rPr lang="ru-RU" sz="2400" b="1" dirty="0" smtClean="0">
                <a:latin typeface="+mn-lt"/>
              </a:rPr>
              <a:t>Культура </a:t>
            </a:r>
            <a:r>
              <a:rPr lang="ru-RU" sz="2400" b="1" dirty="0">
                <a:latin typeface="+mn-lt"/>
              </a:rPr>
              <a:t>Древнего Китая</a:t>
            </a:r>
            <a:r>
              <a:rPr lang="ru-RU" sz="2400" dirty="0">
                <a:latin typeface="+mn-lt"/>
              </a:rPr>
              <a:t> : учеб. </a:t>
            </a:r>
            <a:r>
              <a:rPr lang="ru-RU" sz="2400" dirty="0" smtClean="0">
                <a:latin typeface="+mn-lt"/>
              </a:rPr>
              <a:t>пособие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 </a:t>
            </a:r>
            <a:r>
              <a:rPr lang="ru-RU" sz="2400" dirty="0">
                <a:latin typeface="+mn-lt"/>
              </a:rPr>
              <a:t>/ Д</a:t>
            </a:r>
            <a:r>
              <a:rPr lang="ru-RU" sz="2400" dirty="0" smtClean="0">
                <a:latin typeface="+mn-lt"/>
              </a:rPr>
              <a:t>. Л</a:t>
            </a:r>
            <a:r>
              <a:rPr lang="ru-RU" sz="2400" dirty="0">
                <a:latin typeface="+mn-lt"/>
              </a:rPr>
              <a:t>. Обидин. — </a:t>
            </a:r>
            <a:r>
              <a:rPr lang="ru-RU" sz="2400" dirty="0" smtClean="0">
                <a:latin typeface="+mn-lt"/>
              </a:rPr>
              <a:t>Москва</a:t>
            </a:r>
            <a:r>
              <a:rPr lang="ru-RU" sz="2400" dirty="0">
                <a:latin typeface="+mn-lt"/>
              </a:rPr>
              <a:t> : ИНФРА-М, 2018. — 163 с. </a:t>
            </a:r>
            <a:endParaRPr lang="ru-RU" sz="2400" i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7691" y="1421588"/>
            <a:ext cx="3845332" cy="4651220"/>
          </a:xfrm>
          <a:solidFill>
            <a:schemeClr val="bg1">
              <a:alpha val="80000"/>
            </a:schemeClr>
          </a:solidFill>
        </p:spPr>
        <p:txBody>
          <a:bodyPr anchor="ctr">
            <a:noAutofit/>
          </a:bodyPr>
          <a:lstStyle/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/>
              <a:t>Книга посвящена одной из самых древних и важных для понимания проблем современного человека культур. Философия, религия, искусство, их пути, методы и цели составили содержание этой книги. Загадочная для Запада мудрость Востока и не менее загадочное понятие «культура» стали предметом осмысления и описания. Соответствует требованиям Федерального государственного образовательного стандарта высшего образования последнего поколения. Для студентов и преподавателей вузов, а также всех, кто стремится понять причины взлетов и падений высоких культур, духовных учений, человеческих судеб.</a:t>
            </a: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404037" y="6067336"/>
            <a:ext cx="8339932" cy="636106"/>
          </a:xfrm>
          <a:prstGeom prst="rect">
            <a:avLst/>
          </a:prstGeom>
          <a:solidFill>
            <a:srgbClr val="FAFAFA">
              <a:alpha val="80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/>
              <a:t>Адрес доступа</a:t>
            </a:r>
            <a:r>
              <a:rPr lang="ru-RU" sz="1800" dirty="0" smtClean="0"/>
              <a:t>: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://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znanium.com/bookread2.php?book=924015</a:t>
            </a: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http://znanium.com/images/0924/924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814" y="1754372"/>
            <a:ext cx="3062177" cy="3965944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60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404" y="237535"/>
            <a:ext cx="8410353" cy="1187227"/>
          </a:xfrm>
          <a:solidFill>
            <a:schemeClr val="accent4">
              <a:lumMod val="20000"/>
              <a:lumOff val="80000"/>
              <a:alpha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Calibri"/>
              </a:rPr>
              <a:t>Обидин, 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Д</a:t>
            </a:r>
            <a:r>
              <a:rPr lang="ru-RU" sz="2400" dirty="0" smtClean="0">
                <a:solidFill>
                  <a:prstClr val="black"/>
                </a:solidFill>
                <a:latin typeface="Calibri"/>
              </a:rPr>
              <a:t>. Л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. </a:t>
            </a:r>
            <a:r>
              <a:rPr lang="ru-RU" sz="2400" b="1" dirty="0" smtClean="0">
                <a:latin typeface="+mn-lt"/>
              </a:rPr>
              <a:t>Культура </a:t>
            </a:r>
            <a:r>
              <a:rPr lang="ru-RU" sz="2400" b="1" dirty="0">
                <a:latin typeface="+mn-lt"/>
              </a:rPr>
              <a:t>Древней Индии</a:t>
            </a:r>
            <a:r>
              <a:rPr lang="ru-RU" sz="2400" dirty="0">
                <a:latin typeface="+mn-lt"/>
              </a:rPr>
              <a:t> : учеб. пособие 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/ </a:t>
            </a:r>
            <a:r>
              <a:rPr lang="ru-RU" sz="2400" dirty="0">
                <a:latin typeface="+mn-lt"/>
              </a:rPr>
              <a:t>Д</a:t>
            </a:r>
            <a:r>
              <a:rPr lang="ru-RU" sz="2400" dirty="0" smtClean="0">
                <a:latin typeface="+mn-lt"/>
              </a:rPr>
              <a:t>. Л</a:t>
            </a:r>
            <a:r>
              <a:rPr lang="ru-RU" sz="2400" dirty="0">
                <a:latin typeface="+mn-lt"/>
              </a:rPr>
              <a:t>. Обидин. — </a:t>
            </a:r>
            <a:r>
              <a:rPr lang="ru-RU" sz="2400" dirty="0" smtClean="0">
                <a:latin typeface="+mn-lt"/>
              </a:rPr>
              <a:t>Москва.</a:t>
            </a:r>
            <a:r>
              <a:rPr lang="ru-RU" sz="2400" dirty="0">
                <a:latin typeface="+mn-lt"/>
              </a:rPr>
              <a:t> : ИНФРА-М, 2018. — 95 с. </a:t>
            </a:r>
            <a:endParaRPr lang="ru-RU" sz="24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7691" y="1421588"/>
            <a:ext cx="3845332" cy="4651220"/>
          </a:xfrm>
          <a:solidFill>
            <a:schemeClr val="bg1">
              <a:alpha val="80000"/>
            </a:schemeClr>
          </a:solidFill>
        </p:spPr>
        <p:txBody>
          <a:bodyPr anchor="ctr">
            <a:noAutofit/>
          </a:bodyPr>
          <a:lstStyle/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/>
              <a:t>Учебное пособие знакомит читателя с одной из древнейших культур. Рассматриваются религиозные учения, философские школы, произведения и стили архитектуры, скульптуры, литературы, изобразительного искусства, социальные и государственные институты Древней Индии; выявляются причины их возникновения и изменений; прослеживаются общие закономерности развития индийской культуры, философии и религии. Учебное пособие подготовлено в соответствии с требованиями Федерального государственного образовательного стандарта высшего образования последнего поколения. Предназначено для студентов высших учебных заведений и широкого круга читателей, интересующихся историей </a:t>
            </a:r>
            <a:r>
              <a:rPr lang="ru-RU" sz="1600" dirty="0"/>
              <a:t>культуры.</a:t>
            </a: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404037" y="6067336"/>
            <a:ext cx="8339932" cy="636106"/>
          </a:xfrm>
          <a:prstGeom prst="rect">
            <a:avLst/>
          </a:prstGeom>
          <a:solidFill>
            <a:srgbClr val="FAFAFA">
              <a:alpha val="80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/>
              <a:t>Адрес доступа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://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znanium.com/bookread2.php?book=938393</a:t>
            </a: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http://znanium.com/images/0938/9383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73" y="2020186"/>
            <a:ext cx="2838893" cy="3604437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81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037" y="99311"/>
            <a:ext cx="8410353" cy="1187227"/>
          </a:xfrm>
          <a:solidFill>
            <a:schemeClr val="accent4">
              <a:lumMod val="20000"/>
              <a:lumOff val="80000"/>
              <a:alpha val="80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latin typeface="+mn-lt"/>
              </a:rPr>
              <a:t>Культурология</a:t>
            </a:r>
            <a:r>
              <a:rPr lang="ru-RU" sz="2400" dirty="0">
                <a:latin typeface="+mn-lt"/>
              </a:rPr>
              <a:t> : учебник / А</a:t>
            </a:r>
            <a:r>
              <a:rPr lang="ru-RU" sz="2400" dirty="0" smtClean="0">
                <a:latin typeface="+mn-lt"/>
              </a:rPr>
              <a:t>. М</a:t>
            </a:r>
            <a:r>
              <a:rPr lang="ru-RU" sz="2400" dirty="0">
                <a:latin typeface="+mn-lt"/>
              </a:rPr>
              <a:t>. </a:t>
            </a:r>
            <a:r>
              <a:rPr lang="ru-RU" sz="2400" dirty="0" smtClean="0">
                <a:latin typeface="+mn-lt"/>
              </a:rPr>
              <a:t>Руденко </a:t>
            </a:r>
            <a:r>
              <a:rPr lang="en-US" sz="2400" dirty="0" smtClean="0">
                <a:latin typeface="+mn-lt"/>
              </a:rPr>
              <a:t>[</a:t>
            </a:r>
            <a:r>
              <a:rPr lang="ru-RU" sz="2400" dirty="0" smtClean="0">
                <a:latin typeface="+mn-lt"/>
              </a:rPr>
              <a:t>и </a:t>
            </a:r>
            <a:r>
              <a:rPr lang="ru-RU" sz="2400" dirty="0">
                <a:latin typeface="+mn-lt"/>
              </a:rPr>
              <a:t>др</a:t>
            </a:r>
            <a:r>
              <a:rPr lang="ru-RU" sz="2400" dirty="0" smtClean="0">
                <a:latin typeface="+mn-lt"/>
              </a:rPr>
              <a:t>.</a:t>
            </a:r>
            <a:r>
              <a:rPr lang="en-US" sz="2400" dirty="0" smtClean="0">
                <a:latin typeface="+mn-lt"/>
              </a:rPr>
              <a:t>]</a:t>
            </a:r>
            <a:r>
              <a:rPr lang="ru-RU" sz="2400" dirty="0" smtClean="0">
                <a:latin typeface="+mn-lt"/>
              </a:rPr>
              <a:t>. — Москва : ИНФРА-М</a:t>
            </a:r>
            <a:r>
              <a:rPr lang="ru-RU" sz="2400" dirty="0">
                <a:latin typeface="+mn-lt"/>
              </a:rPr>
              <a:t>, 2018. — 336 с. </a:t>
            </a:r>
            <a:r>
              <a:rPr lang="ru-RU" sz="2400" dirty="0" smtClean="0">
                <a:latin typeface="+mn-lt"/>
              </a:rPr>
              <a:t> </a:t>
            </a:r>
            <a:endParaRPr lang="ru-RU" sz="24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4037" y="1289040"/>
            <a:ext cx="3845332" cy="4959563"/>
          </a:xfrm>
          <a:solidFill>
            <a:schemeClr val="bg1">
              <a:alpha val="80000"/>
            </a:schemeClr>
          </a:solidFill>
          <a:ln>
            <a:noFill/>
          </a:ln>
        </p:spPr>
        <p:txBody>
          <a:bodyPr anchor="ctr">
            <a:noAutofit/>
          </a:bodyPr>
          <a:lstStyle/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/>
              <a:t> </a:t>
            </a:r>
            <a:r>
              <a:rPr lang="ru-RU" sz="1600" dirty="0"/>
              <a:t> </a:t>
            </a:r>
            <a:endParaRPr lang="en-US" sz="1600" dirty="0" smtClean="0"/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/>
              <a:t>В учебнике, написанном в соответствии с требованиями Федерального государственного образовательного стандарта, представлены все темы, рассматриваемые в рамках дисциплины «Культурология». Книга доступно и в увлекательной форме раскрывает основы истории и теории культуры, излагает основные концепции культуры, рассматривает подходы к изучению культуры, а также вопросы, касающиеся особенностей современной культурной ситуации в России. Учебник содержит цитаты и высказывания выдающихся мыслителей, рубрику «Знаете ли вы, что…» и иллюстрации, дающие наглядное представление о шедеврах мировой и отечественной культуры. Издание предназначено для бакалавров, студентов и преподавателей высших учебных заведений, философов, культурологов и всех интересующихся вопросами культурологии.</a:t>
            </a:r>
            <a:endParaRPr lang="ru-RU" sz="1600" dirty="0">
              <a:latin typeface="Georgia" pitchFamily="18" charset="0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404037" y="6067336"/>
            <a:ext cx="8339932" cy="636106"/>
          </a:xfrm>
          <a:prstGeom prst="rect">
            <a:avLst/>
          </a:prstGeom>
          <a:solidFill>
            <a:srgbClr val="FAFAFA">
              <a:alpha val="80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/>
              <a:t>Адрес доступа</a:t>
            </a:r>
            <a:r>
              <a:rPr lang="ru-RU" sz="1800" dirty="0" smtClean="0"/>
              <a:t>: </a:t>
            </a:r>
            <a:r>
              <a:rPr lang="en-US" sz="1800" b="1" u="sng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</a:t>
            </a:r>
            <a:r>
              <a:rPr lang="en-US" sz="1800" b="1" u="sng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://</a:t>
            </a:r>
            <a:r>
              <a:rPr lang="en-US" sz="1800" b="1" u="sng" dirty="0" smtClean="0">
                <a:solidFill>
                  <a:schemeClr val="accent1">
                    <a:lumMod val="75000"/>
                  </a:schemeClr>
                </a:solidFill>
              </a:rPr>
              <a:t>znanium.com/bookread2.php?book=907584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18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 descr="http://znanium.com/images/0907/9075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687" y="1786270"/>
            <a:ext cx="2753833" cy="374727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151185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404" y="237535"/>
            <a:ext cx="8410353" cy="1187227"/>
          </a:xfrm>
          <a:solidFill>
            <a:schemeClr val="accent4">
              <a:lumMod val="20000"/>
              <a:lumOff val="80000"/>
              <a:alpha val="80000"/>
            </a:schemeClr>
          </a:solidFill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Calibri"/>
              </a:rPr>
              <a:t>Толстикова, И. И. </a:t>
            </a:r>
            <a:r>
              <a:rPr lang="ru-RU" sz="2400" b="1" dirty="0" smtClean="0">
                <a:latin typeface="+mn-lt"/>
              </a:rPr>
              <a:t>Мировая </a:t>
            </a:r>
            <a:r>
              <a:rPr lang="ru-RU" sz="2400" b="1" dirty="0">
                <a:latin typeface="+mn-lt"/>
              </a:rPr>
              <a:t>культура и искусство </a:t>
            </a:r>
            <a:r>
              <a:rPr lang="ru-RU" sz="2400" dirty="0">
                <a:latin typeface="+mn-lt"/>
              </a:rPr>
              <a:t>: учеб. пособие / И</a:t>
            </a:r>
            <a:r>
              <a:rPr lang="ru-RU" sz="2400" dirty="0" smtClean="0">
                <a:latin typeface="+mn-lt"/>
              </a:rPr>
              <a:t>. И</a:t>
            </a:r>
            <a:r>
              <a:rPr lang="ru-RU" sz="2400" dirty="0">
                <a:latin typeface="+mn-lt"/>
              </a:rPr>
              <a:t>. Толстикова </a:t>
            </a:r>
            <a:r>
              <a:rPr lang="ru-RU" sz="2400" dirty="0" smtClean="0">
                <a:latin typeface="+mn-lt"/>
              </a:rPr>
              <a:t>.</a:t>
            </a:r>
            <a:r>
              <a:rPr lang="ru-RU" sz="2400" dirty="0">
                <a:latin typeface="+mn-lt"/>
              </a:rPr>
              <a:t> — </a:t>
            </a:r>
            <a:r>
              <a:rPr lang="ru-RU" sz="2400" dirty="0" smtClean="0">
                <a:latin typeface="+mn-lt"/>
              </a:rPr>
              <a:t>Москва</a:t>
            </a:r>
            <a:r>
              <a:rPr lang="ru-RU" sz="2400" dirty="0">
                <a:latin typeface="+mn-lt"/>
              </a:rPr>
              <a:t> : ИНФРА-М, 2018. — 418 с.  </a:t>
            </a:r>
            <a:endParaRPr lang="ru-RU" sz="24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7691" y="1421588"/>
            <a:ext cx="3845332" cy="4651220"/>
          </a:xfrm>
          <a:solidFill>
            <a:schemeClr val="bg1">
              <a:alpha val="80000"/>
            </a:schemeClr>
          </a:solidFill>
        </p:spPr>
        <p:txBody>
          <a:bodyPr anchor="ctr">
            <a:noAutofit/>
          </a:bodyPr>
          <a:lstStyle/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/>
              <a:t>Рассматривается история мировой культуры и искусства от первобытности до XXI века, освещается содержание основных этапов культурной истории человечества. Культура Востока, Запада и России представлена как единое целое при всем многообразии ее проявлений. Цель пособия — помочь студентам в подготовке к семинарским занятиям, зачету или экзамену. Содержание книги соответствует требованиям Федерального государственного образовательного стандарта высшего образования последнего поколения по дисциплине «Мировая культура и искусство». Для студентов высших учебных заведений, обучающихся по направлению 51.03.01 «Культурология». </a:t>
            </a: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404037" y="6067336"/>
            <a:ext cx="8339932" cy="636106"/>
          </a:xfrm>
          <a:prstGeom prst="rect">
            <a:avLst/>
          </a:prstGeom>
          <a:solidFill>
            <a:srgbClr val="FAFAFA">
              <a:alpha val="80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/>
              <a:t>Адрес доступа</a:t>
            </a:r>
            <a:r>
              <a:rPr lang="ru-RU" sz="1800" dirty="0" smtClean="0"/>
              <a:t>: </a:t>
            </a:r>
            <a:r>
              <a:rPr lang="en-US" sz="1800" b="1" u="sng" dirty="0">
                <a:solidFill>
                  <a:schemeClr val="accent1">
                    <a:lumMod val="75000"/>
                  </a:schemeClr>
                </a:solidFill>
              </a:rPr>
              <a:t>http://znanium.com/bookread2.php?book=950997</a:t>
            </a:r>
            <a:endParaRPr lang="ru-RU" sz="18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 descr="http://znanium.com/images/0950/9509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94613"/>
            <a:ext cx="2530549" cy="3402419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83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404" y="237535"/>
            <a:ext cx="8410353" cy="1187227"/>
          </a:xfrm>
          <a:solidFill>
            <a:schemeClr val="accent4">
              <a:lumMod val="20000"/>
              <a:lumOff val="80000"/>
              <a:alpha val="80000"/>
            </a:schemeClr>
          </a:solidFill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Calibri"/>
              </a:rPr>
              <a:t>Синявина,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 Н</a:t>
            </a:r>
            <a:r>
              <a:rPr lang="ru-RU" sz="2400" dirty="0" smtClean="0">
                <a:solidFill>
                  <a:prstClr val="black"/>
                </a:solidFill>
                <a:latin typeface="Calibri"/>
              </a:rPr>
              <a:t>. В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.</a:t>
            </a:r>
            <a:r>
              <a:rPr lang="ru-RU" sz="2400" dirty="0" smtClean="0">
                <a:solidFill>
                  <a:prstClr val="black"/>
                </a:solidFill>
                <a:latin typeface="Calibri"/>
              </a:rPr>
              <a:t>  </a:t>
            </a:r>
            <a:r>
              <a:rPr lang="ru-RU" sz="2400" b="1" dirty="0" smtClean="0">
                <a:latin typeface="+mn-lt"/>
              </a:rPr>
              <a:t>История </a:t>
            </a:r>
            <a:r>
              <a:rPr lang="ru-RU" sz="2400" b="1" dirty="0">
                <a:latin typeface="+mn-lt"/>
              </a:rPr>
              <a:t>русской культуры</a:t>
            </a:r>
            <a:r>
              <a:rPr lang="ru-RU" sz="2400" dirty="0">
                <a:latin typeface="+mn-lt"/>
              </a:rPr>
              <a:t> : учеб. </a:t>
            </a:r>
            <a:r>
              <a:rPr lang="ru-RU" sz="2400" dirty="0" smtClean="0">
                <a:latin typeface="+mn-lt"/>
              </a:rPr>
              <a:t>пособие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 </a:t>
            </a:r>
            <a:r>
              <a:rPr lang="ru-RU" sz="2400" dirty="0">
                <a:latin typeface="+mn-lt"/>
              </a:rPr>
              <a:t>/ Н</a:t>
            </a:r>
            <a:r>
              <a:rPr lang="ru-RU" sz="2400" dirty="0" smtClean="0">
                <a:latin typeface="+mn-lt"/>
              </a:rPr>
              <a:t>. В</a:t>
            </a:r>
            <a:r>
              <a:rPr lang="ru-RU" sz="2400" dirty="0">
                <a:latin typeface="+mn-lt"/>
              </a:rPr>
              <a:t>. Синявина. — </a:t>
            </a:r>
            <a:r>
              <a:rPr lang="ru-RU" sz="2400" dirty="0" smtClean="0">
                <a:latin typeface="+mn-lt"/>
              </a:rPr>
              <a:t>Москва</a:t>
            </a:r>
            <a:r>
              <a:rPr lang="ru-RU" sz="2400" dirty="0">
                <a:latin typeface="+mn-lt"/>
              </a:rPr>
              <a:t> : ИНФРА-М, 2018. — 316 с. </a:t>
            </a:r>
            <a:endParaRPr lang="ru-RU" sz="24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7691" y="1421588"/>
            <a:ext cx="3845332" cy="4651220"/>
          </a:xfrm>
          <a:solidFill>
            <a:schemeClr val="bg1">
              <a:alpha val="80000"/>
            </a:schemeClr>
          </a:solidFill>
        </p:spPr>
        <p:txBody>
          <a:bodyPr anchor="ctr">
            <a:noAutofit/>
          </a:bodyPr>
          <a:lstStyle/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/>
              <a:t>Дисциплина «История русской культуры» занимает особое место в ряду гуманитарных предметов, поскольку ее изучение дает возможность понять ментальные основы отечественной культуры, проследить важнейшие этапы ее развития, выявить специфические черты историко-культурных процессов, характерных для Руси—России, составить представление о наиболее значимых направлениях исследований истории русской культуры. Автору удалось с одной стороны соблюсти некий баланс между теорией и эмпирикой, а с другой — затронуть те аспекты истории русской культуры, которые, как правило, остаются за скобками при изучении данной дисциплины. </a:t>
            </a: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404037" y="6067336"/>
            <a:ext cx="8339932" cy="636106"/>
          </a:xfrm>
          <a:prstGeom prst="rect">
            <a:avLst/>
          </a:prstGeom>
          <a:solidFill>
            <a:srgbClr val="FAFAFA">
              <a:alpha val="80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/>
              <a:t>Адрес доступа</a:t>
            </a:r>
            <a:r>
              <a:rPr lang="ru-RU" sz="1800" dirty="0" smtClean="0"/>
              <a:t>: </a:t>
            </a:r>
            <a:r>
              <a:rPr lang="en-US" sz="1800" b="1" u="sng" dirty="0">
                <a:solidFill>
                  <a:schemeClr val="accent1">
                    <a:lumMod val="75000"/>
                  </a:schemeClr>
                </a:solidFill>
              </a:rPr>
              <a:t>http://znanium.com/bookread2.php?book=942806</a:t>
            </a:r>
            <a:endParaRPr lang="ru-RU" sz="18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2" name="Picture 2" descr="http://znanium.com/images/0942/9428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609" y="1935126"/>
            <a:ext cx="2615610" cy="3593804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19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.l.milenko\Desktop\ura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9465"/>
            <a:ext cx="9144000" cy="405516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920"/>
            <a:ext cx="9144000" cy="6845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091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084" y="168023"/>
            <a:ext cx="8410353" cy="1437493"/>
          </a:xfrm>
          <a:solidFill>
            <a:schemeClr val="accent4">
              <a:lumMod val="20000"/>
              <a:lumOff val="80000"/>
              <a:alpha val="80000"/>
            </a:schemeClr>
          </a:solidFill>
        </p:spPr>
        <p:txBody>
          <a:bodyPr>
            <a:noAutofit/>
          </a:bodyPr>
          <a:lstStyle/>
          <a:p>
            <a:r>
              <a:rPr lang="ru-RU" sz="2400" dirty="0" smtClean="0">
                <a:latin typeface="+mn-lt"/>
              </a:rPr>
              <a:t>Воронкова</a:t>
            </a:r>
            <a:r>
              <a:rPr lang="ru-RU" sz="2400" dirty="0">
                <a:latin typeface="+mn-lt"/>
              </a:rPr>
              <a:t>, Л. П.</a:t>
            </a:r>
            <a:r>
              <a:rPr lang="ru-RU" sz="2400" b="1" i="1" dirty="0">
                <a:latin typeface="+mn-lt"/>
              </a:rPr>
              <a:t> </a:t>
            </a:r>
            <a:r>
              <a:rPr lang="ru-RU" sz="2400" b="1" dirty="0">
                <a:latin typeface="+mn-lt"/>
              </a:rPr>
              <a:t>Культурология </a:t>
            </a:r>
            <a:r>
              <a:rPr lang="ru-RU" sz="2400" dirty="0">
                <a:latin typeface="+mn-lt"/>
              </a:rPr>
              <a:t>: учебник для академического </a:t>
            </a:r>
            <a:r>
              <a:rPr lang="ru-RU" sz="2400" dirty="0" err="1">
                <a:latin typeface="+mn-lt"/>
              </a:rPr>
              <a:t>бакалавриата</a:t>
            </a:r>
            <a:r>
              <a:rPr lang="ru-RU" sz="2400" dirty="0">
                <a:latin typeface="+mn-lt"/>
              </a:rPr>
              <a:t> / Л. П. Воронкова</a:t>
            </a:r>
            <a:r>
              <a:rPr lang="ru-RU" sz="2400" dirty="0" smtClean="0">
                <a:latin typeface="+mn-lt"/>
              </a:rPr>
              <a:t>.— Москва </a:t>
            </a:r>
            <a:r>
              <a:rPr lang="ru-RU" sz="2400" dirty="0">
                <a:latin typeface="+mn-lt"/>
              </a:rPr>
              <a:t>: </a:t>
            </a:r>
            <a:r>
              <a:rPr lang="ru-RU" sz="2400" dirty="0" err="1" smtClean="0">
                <a:latin typeface="+mn-lt"/>
              </a:rPr>
              <a:t>Юрайт</a:t>
            </a:r>
            <a:r>
              <a:rPr lang="ru-RU" sz="2400" dirty="0">
                <a:latin typeface="+mn-lt"/>
              </a:rPr>
              <a:t>, 2018. — 202 с.  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4913" y="1945759"/>
            <a:ext cx="3296092" cy="3806455"/>
          </a:xfrm>
          <a:solidFill>
            <a:schemeClr val="bg1">
              <a:alpha val="80000"/>
            </a:schemeClr>
          </a:solidFill>
        </p:spPr>
        <p:txBody>
          <a:bodyPr anchor="ctr">
            <a:noAutofit/>
          </a:bodyPr>
          <a:lstStyle/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/>
              <a:t> В учебнике освещены состав и структура современного культурологического знания, раскрыты основные понятия культурологии, становление человека и культуры, динамика, типология и архетипы культуры. Рассмотрены вопросы прикладной культурологии. Каждая тема завершается контрольными вопросами и списком литературы. Учебник снабжен обширным иллюстративным материалом.</a:t>
            </a:r>
            <a:endParaRPr lang="ru-RU" sz="1600" dirty="0">
              <a:latin typeface="Georgia" pitchFamily="18" charset="0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361505" y="6056703"/>
            <a:ext cx="8339932" cy="636106"/>
          </a:xfrm>
          <a:prstGeom prst="rect">
            <a:avLst/>
          </a:prstGeom>
          <a:solidFill>
            <a:srgbClr val="FAFAFA">
              <a:alpha val="80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/>
              <a:t>Адрес доступа</a:t>
            </a:r>
            <a:r>
              <a:rPr lang="ru-RU" sz="1800" dirty="0" smtClean="0"/>
              <a:t>: </a:t>
            </a:r>
            <a:r>
              <a:rPr lang="en-US" sz="1800" b="1" u="sng" dirty="0">
                <a:solidFill>
                  <a:srgbClr val="7030A0"/>
                </a:solidFill>
              </a:rPr>
              <a:t>https://biblio-online.ru/viewer/BB7AE2FF-8084-438C-8C5A-247E628B26A0/kulturologiya#page/1</a:t>
            </a:r>
            <a:endParaRPr lang="ru-RU" sz="1800" b="1" u="sng" dirty="0">
              <a:solidFill>
                <a:srgbClr val="7030A0"/>
              </a:solidFill>
            </a:endParaRPr>
          </a:p>
        </p:txBody>
      </p:sp>
      <p:pic>
        <p:nvPicPr>
          <p:cNvPr id="6146" name="Picture 2" descr="ÐÐ£ÐÐ¬Ð¢Ð£Ð ÐÐÐÐÐÐ¯ ÐÐ¾ÑÐ¾Ð½ÐºÐ¾Ð²Ð° Ð. Ð. Ð£ÑÐµÐ±Ð½Ð¸Ð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121" y="1818167"/>
            <a:ext cx="3009014" cy="384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84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1119</TotalTime>
  <Words>479</Words>
  <Application>Microsoft Office PowerPoint</Application>
  <PresentationFormat>Экран (4:3)</PresentationFormat>
  <Paragraphs>34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Тема Office</vt:lpstr>
      <vt:lpstr>1_Тема Office</vt:lpstr>
      <vt:lpstr>2_Тема Office</vt:lpstr>
      <vt:lpstr>                     новые поступления книг  в коллекциях  электронных библиотек  Знаниум и Юрайт </vt:lpstr>
      <vt:lpstr>Презентация PowerPoint</vt:lpstr>
      <vt:lpstr>Обидин, Д. Л. Культура Древнего Китая : учеб. пособие  / Д. Л. Обидин. — Москва : ИНФРА-М, 2018. — 163 с. </vt:lpstr>
      <vt:lpstr>Обидин, Д. Л. Культура Древней Индии : учеб. пособие  / Д. Л. Обидин. — Москва. : ИНФРА-М, 2018. — 95 с. </vt:lpstr>
      <vt:lpstr>Культурология : учебник / А. М. Руденко [и др.]. — Москва : ИНФРА-М, 2018. — 336 с.  </vt:lpstr>
      <vt:lpstr>Толстикова, И. И. Мировая культура и искусство : учеб. пособие / И. И. Толстикова . — Москва : ИНФРА-М, 2018. — 418 с.  </vt:lpstr>
      <vt:lpstr>Синявина, Н. В.  История русской культуры : учеб. пособие  / Н. В. Синявина. — Москва : ИНФРА-М, 2018. — 316 с. </vt:lpstr>
      <vt:lpstr>Презентация PowerPoint</vt:lpstr>
      <vt:lpstr>Воронкова, Л. П. Культурология : учебник для академического бакалавриата / Л. П. Воронкова.— Москва : Юрайт, 2018. — 202 с.  </vt:lpstr>
      <vt:lpstr>Багдасарьян, Н. Г. Культурология : учебник и практикум для академического бакалавриата / Н. Г. Багдасарьян.— Москва : Юрайт, 2018. — 410 с.  </vt:lpstr>
      <vt:lpstr>ПО ВСЕМ ВОПРОСАМ ДОСТУПА К ЭЛЕКТРОННЫМ РЕСУРСАМ НАУЧНОЙ БИБЛИОТЕКИ НГУЭУ ОБРАЩАТЬСЯ ПО АДРЕСУ  E-LIBRARY@NSUEM.RU  АБОНЕМЕНТ УЧЕБНОЙ ЛИТЕРАТУРЫ ПРЕДЛАГАЕТ КНИЖНУЮ ВЫСТАВКУ ПО КУЛЬТУРОЛОГИИ.  НАШ АДРЕС: КАМЕНСКАЯ, 56,к.8.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Соколова Ольга Викторовна</cp:lastModifiedBy>
  <cp:revision>163</cp:revision>
  <dcterms:created xsi:type="dcterms:W3CDTF">2014-11-21T11:00:06Z</dcterms:created>
  <dcterms:modified xsi:type="dcterms:W3CDTF">2018-10-24T02:57:20Z</dcterms:modified>
</cp:coreProperties>
</file>