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81" r:id="rId3"/>
    <p:sldId id="280" r:id="rId4"/>
    <p:sldId id="275" r:id="rId5"/>
    <p:sldId id="276" r:id="rId6"/>
    <p:sldId id="282" r:id="rId7"/>
    <p:sldId id="262" r:id="rId8"/>
    <p:sldId id="268" r:id="rId9"/>
    <p:sldId id="269" r:id="rId10"/>
    <p:sldId id="270" r:id="rId11"/>
    <p:sldId id="271" r:id="rId12"/>
    <p:sldId id="272" r:id="rId13"/>
    <p:sldId id="273" r:id="rId14"/>
    <p:sldId id="274" r:id="rId15"/>
    <p:sldId id="28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149C1A"/>
    <a:srgbClr val="B8C63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732"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897CC65-8828-47D1-97DD-82040DA7494F}" type="datetimeFigureOut">
              <a:rPr lang="ru-RU" smtClean="0"/>
              <a:t>22.11.2018</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36710B9C-4FD9-4888-90CA-90D309E4076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97CC65-8828-47D1-97DD-82040DA7494F}" type="datetimeFigureOut">
              <a:rPr lang="ru-RU" smtClean="0"/>
              <a:t>22.11.2018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710B9C-4FD9-4888-90CA-90D309E4076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A897CC65-8828-47D1-97DD-82040DA7494F}" type="datetimeFigureOut">
              <a:rPr lang="ru-RU" smtClean="0"/>
              <a:t>22.11.2018</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36710B9C-4FD9-4888-90CA-90D309E4076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A897CC65-8828-47D1-97DD-82040DA7494F}" type="datetimeFigureOut">
              <a:rPr lang="ru-RU" smtClean="0"/>
              <a:t>22.11.2018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36710B9C-4FD9-4888-90CA-90D309E40760}" type="slidenum">
              <a:rPr lang="ru-RU" smtClean="0"/>
              <a:t>‹#›</a:t>
            </a:fld>
            <a:endParaRPr lang="ru-RU"/>
          </a:p>
        </p:txBody>
      </p:sp>
      <p:sp>
        <p:nvSpPr>
          <p:cNvPr id="8" name="Объект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897CC65-8828-47D1-97DD-82040DA7494F}" type="datetimeFigureOut">
              <a:rPr lang="ru-RU" smtClean="0"/>
              <a:t>22.11.2018</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6710B9C-4FD9-4888-90CA-90D309E40760}" type="slidenum">
              <a:rPr lang="ru-RU" smtClean="0"/>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Объект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A897CC65-8828-47D1-97DD-82040DA7494F}" type="datetimeFigureOut">
              <a:rPr lang="ru-RU" smtClean="0"/>
              <a:t>22.11.2018</a:t>
            </a:fld>
            <a:endParaRPr lang="ru-RU"/>
          </a:p>
        </p:txBody>
      </p:sp>
      <p:sp>
        <p:nvSpPr>
          <p:cNvPr id="10" name="Номер слайда 9"/>
          <p:cNvSpPr>
            <a:spLocks noGrp="1"/>
          </p:cNvSpPr>
          <p:nvPr>
            <p:ph type="sldNum" sz="quarter" idx="16"/>
          </p:nvPr>
        </p:nvSpPr>
        <p:spPr/>
        <p:txBody>
          <a:bodyPr rtlCol="0"/>
          <a:lstStyle/>
          <a:p>
            <a:fld id="{36710B9C-4FD9-4888-90CA-90D309E40760}" type="slidenum">
              <a:rPr lang="ru-RU" smtClean="0"/>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Объект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A897CC65-8828-47D1-97DD-82040DA7494F}" type="datetimeFigureOut">
              <a:rPr lang="ru-RU" smtClean="0"/>
              <a:t>22.11.2018</a:t>
            </a:fld>
            <a:endParaRPr lang="ru-RU"/>
          </a:p>
        </p:txBody>
      </p:sp>
      <p:sp>
        <p:nvSpPr>
          <p:cNvPr id="12" name="Номер слайда 11"/>
          <p:cNvSpPr>
            <a:spLocks noGrp="1"/>
          </p:cNvSpPr>
          <p:nvPr>
            <p:ph type="sldNum" sz="quarter" idx="16"/>
          </p:nvPr>
        </p:nvSpPr>
        <p:spPr/>
        <p:txBody>
          <a:bodyPr rtlCol="0"/>
          <a:lstStyle/>
          <a:p>
            <a:fld id="{36710B9C-4FD9-4888-90CA-90D309E40760}" type="slidenum">
              <a:rPr lang="ru-RU" smtClean="0"/>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897CC65-8828-47D1-97DD-82040DA7494F}" type="datetimeFigureOut">
              <a:rPr lang="ru-RU" smtClean="0"/>
              <a:t>22.11.2018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36710B9C-4FD9-4888-90CA-90D309E4076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97CC65-8828-47D1-97DD-82040DA7494F}" type="datetimeFigureOut">
              <a:rPr lang="ru-RU" smtClean="0"/>
              <a:t>22.11.2018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36710B9C-4FD9-4888-90CA-90D309E4076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897CC65-8828-47D1-97DD-82040DA7494F}" type="datetimeFigureOut">
              <a:rPr lang="ru-RU" smtClean="0"/>
              <a:t>22.11.2018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36710B9C-4FD9-4888-90CA-90D309E40760}" type="slidenum">
              <a:rPr lang="ru-RU" smtClean="0"/>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Объект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A897CC65-8828-47D1-97DD-82040DA7494F}" type="datetimeFigureOut">
              <a:rPr lang="ru-RU" smtClean="0"/>
              <a:t>22.11.2018</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36710B9C-4FD9-4888-90CA-90D309E40760}" type="slidenum">
              <a:rPr lang="ru-RU" smtClean="0"/>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897CC65-8828-47D1-97DD-82040DA7494F}" type="datetimeFigureOut">
              <a:rPr lang="ru-RU" smtClean="0"/>
              <a:t>22.11.2018</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6710B9C-4FD9-4888-90CA-90D309E4076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mailto:E-LIBRARY@NSUEM.RU"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bibliogvard.ru/wp-content/uploads/2017/06/1024.jpg"/>
          <p:cNvPicPr/>
          <p:nvPr/>
        </p:nvPicPr>
        <p:blipFill>
          <a:blip r:embed="rId2">
            <a:extLst>
              <a:ext uri="{28A0092B-C50C-407E-A947-70E740481C1C}">
                <a14:useLocalDpi xmlns:a14="http://schemas.microsoft.com/office/drawing/2010/main" val="0"/>
              </a:ext>
            </a:extLst>
          </a:blip>
          <a:srcRect/>
          <a:stretch>
            <a:fillRect/>
          </a:stretch>
        </p:blipFill>
        <p:spPr bwMode="auto">
          <a:xfrm>
            <a:off x="0" y="1435394"/>
            <a:ext cx="9144000" cy="4242391"/>
          </a:xfrm>
          <a:prstGeom prst="rect">
            <a:avLst/>
          </a:prstGeom>
          <a:solidFill>
            <a:schemeClr val="accent2">
              <a:lumMod val="60000"/>
              <a:lumOff val="40000"/>
            </a:schemeClr>
          </a:solidFill>
          <a:ln>
            <a:noFill/>
          </a:ln>
        </p:spPr>
      </p:pic>
      <p:pic>
        <p:nvPicPr>
          <p:cNvPr id="1026" name="Picture 2" descr="http://present5.com/presentation/230899075_325928182/image-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4" y="0"/>
            <a:ext cx="913250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ый прямоугольник 2"/>
          <p:cNvSpPr/>
          <p:nvPr/>
        </p:nvSpPr>
        <p:spPr>
          <a:xfrm>
            <a:off x="1619672" y="908720"/>
            <a:ext cx="6624736" cy="39604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cap="all" dirty="0" smtClean="0">
              <a:solidFill>
                <a:srgbClr val="00B050"/>
              </a:solidFill>
              <a:effectLst>
                <a:outerShdw blurRad="38100" dist="25500" dir="5400000" algn="tl" rotWithShape="0">
                  <a:srgbClr val="000000">
                    <a:satMod val="180000"/>
                    <a:alpha val="75000"/>
                  </a:srgbClr>
                </a:outerShdw>
              </a:effectLst>
              <a:latin typeface="Cambria"/>
              <a:ea typeface="+mj-ea"/>
              <a:cs typeface="+mj-cs"/>
            </a:endParaRPr>
          </a:p>
          <a:p>
            <a:pPr algn="ctr"/>
            <a:r>
              <a:rPr lang="ru-RU" sz="4800" cap="all" dirty="0" smtClean="0">
                <a:solidFill>
                  <a:srgbClr val="00B050"/>
                </a:solidFill>
                <a:effectLst>
                  <a:outerShdw blurRad="38100" dist="25500" dir="5400000" algn="tl" rotWithShape="0">
                    <a:srgbClr val="000000">
                      <a:satMod val="180000"/>
                      <a:alpha val="75000"/>
                    </a:srgbClr>
                  </a:outerShdw>
                </a:effectLst>
                <a:latin typeface="Cambria"/>
                <a:ea typeface="+mj-ea"/>
                <a:cs typeface="+mj-cs"/>
              </a:rPr>
              <a:t>КОРПОРАТИВНЫЕ</a:t>
            </a:r>
          </a:p>
          <a:p>
            <a:pPr algn="ctr"/>
            <a:r>
              <a:rPr lang="ru-RU" sz="4800" cap="all" dirty="0" smtClean="0">
                <a:solidFill>
                  <a:srgbClr val="00B050"/>
                </a:solidFill>
                <a:effectLst>
                  <a:outerShdw blurRad="38100" dist="25500" dir="5400000" algn="tl" rotWithShape="0">
                    <a:srgbClr val="000000">
                      <a:satMod val="180000"/>
                      <a:alpha val="75000"/>
                    </a:srgbClr>
                  </a:outerShdw>
                </a:effectLst>
                <a:latin typeface="Cambria"/>
                <a:ea typeface="+mj-ea"/>
                <a:cs typeface="+mj-cs"/>
              </a:rPr>
              <a:t>ФИНАНСЫ</a:t>
            </a:r>
          </a:p>
          <a:p>
            <a:pPr algn="ctr"/>
            <a:endParaRPr lang="ru-RU" sz="4800" cap="all" dirty="0" smtClean="0">
              <a:solidFill>
                <a:srgbClr val="00B050"/>
              </a:solidFill>
              <a:effectLst>
                <a:outerShdw blurRad="38100" dist="25500" dir="5400000" algn="tl" rotWithShape="0">
                  <a:srgbClr val="000000">
                    <a:satMod val="180000"/>
                    <a:alpha val="75000"/>
                  </a:srgbClr>
                </a:outerShdw>
              </a:effectLst>
              <a:latin typeface="Cambria"/>
              <a:ea typeface="+mj-ea"/>
              <a:cs typeface="+mj-cs"/>
            </a:endParaRPr>
          </a:p>
          <a:p>
            <a:pPr algn="ctr"/>
            <a:r>
              <a:rPr lang="ru-RU" cap="all" dirty="0">
                <a:solidFill>
                  <a:srgbClr val="002060"/>
                </a:solidFill>
                <a:effectLst>
                  <a:outerShdw blurRad="38100" dist="25500" dir="5400000" algn="tl" rotWithShape="0">
                    <a:srgbClr val="000000">
                      <a:satMod val="180000"/>
                      <a:alpha val="75000"/>
                    </a:srgbClr>
                  </a:outerShdw>
                </a:effectLst>
                <a:latin typeface="Cambria"/>
                <a:ea typeface="+mj-ea"/>
                <a:cs typeface="+mj-cs"/>
              </a:rPr>
              <a:t>Новые поступления книг </a:t>
            </a:r>
            <a:br>
              <a:rPr lang="ru-RU" cap="all" dirty="0">
                <a:solidFill>
                  <a:srgbClr val="002060"/>
                </a:solidFill>
                <a:effectLst>
                  <a:outerShdw blurRad="38100" dist="25500" dir="5400000" algn="tl" rotWithShape="0">
                    <a:srgbClr val="000000">
                      <a:satMod val="180000"/>
                      <a:alpha val="75000"/>
                    </a:srgbClr>
                  </a:outerShdw>
                </a:effectLst>
                <a:latin typeface="Cambria"/>
                <a:ea typeface="+mj-ea"/>
                <a:cs typeface="+mj-cs"/>
              </a:rPr>
            </a:br>
            <a:r>
              <a:rPr lang="ru-RU" cap="all" dirty="0">
                <a:solidFill>
                  <a:srgbClr val="002060"/>
                </a:solidFill>
                <a:effectLst>
                  <a:outerShdw blurRad="38100" dist="25500" dir="5400000" algn="tl" rotWithShape="0">
                    <a:srgbClr val="000000">
                      <a:satMod val="180000"/>
                      <a:alpha val="75000"/>
                    </a:srgbClr>
                  </a:outerShdw>
                </a:effectLst>
                <a:latin typeface="Cambria"/>
                <a:ea typeface="+mj-ea"/>
                <a:cs typeface="+mj-cs"/>
              </a:rPr>
              <a:t>в коллекциях </a:t>
            </a:r>
            <a:br>
              <a:rPr lang="ru-RU" cap="all" dirty="0">
                <a:solidFill>
                  <a:srgbClr val="002060"/>
                </a:solidFill>
                <a:effectLst>
                  <a:outerShdw blurRad="38100" dist="25500" dir="5400000" algn="tl" rotWithShape="0">
                    <a:srgbClr val="000000">
                      <a:satMod val="180000"/>
                      <a:alpha val="75000"/>
                    </a:srgbClr>
                  </a:outerShdw>
                </a:effectLst>
                <a:latin typeface="Cambria"/>
                <a:ea typeface="+mj-ea"/>
                <a:cs typeface="+mj-cs"/>
              </a:rPr>
            </a:br>
            <a:r>
              <a:rPr lang="ru-RU" cap="all" dirty="0">
                <a:solidFill>
                  <a:srgbClr val="002060"/>
                </a:solidFill>
                <a:effectLst>
                  <a:outerShdw blurRad="38100" dist="25500" dir="5400000" algn="tl" rotWithShape="0">
                    <a:srgbClr val="000000">
                      <a:satMod val="180000"/>
                      <a:alpha val="75000"/>
                    </a:srgbClr>
                  </a:outerShdw>
                </a:effectLst>
                <a:latin typeface="Cambria"/>
                <a:ea typeface="+mj-ea"/>
                <a:cs typeface="+mj-cs"/>
              </a:rPr>
              <a:t>электронных библиотек </a:t>
            </a:r>
            <a:br>
              <a:rPr lang="ru-RU" cap="all" dirty="0">
                <a:solidFill>
                  <a:srgbClr val="002060"/>
                </a:solidFill>
                <a:effectLst>
                  <a:outerShdw blurRad="38100" dist="25500" dir="5400000" algn="tl" rotWithShape="0">
                    <a:srgbClr val="000000">
                      <a:satMod val="180000"/>
                      <a:alpha val="75000"/>
                    </a:srgbClr>
                  </a:outerShdw>
                </a:effectLst>
                <a:latin typeface="Cambria"/>
                <a:ea typeface="+mj-ea"/>
                <a:cs typeface="+mj-cs"/>
              </a:rPr>
            </a:br>
            <a:r>
              <a:rPr lang="ru-RU" cap="all" dirty="0" err="1">
                <a:solidFill>
                  <a:srgbClr val="002060"/>
                </a:solidFill>
                <a:effectLst>
                  <a:outerShdw blurRad="38100" dist="25500" dir="5400000" algn="tl" rotWithShape="0">
                    <a:srgbClr val="000000">
                      <a:satMod val="180000"/>
                      <a:alpha val="75000"/>
                    </a:srgbClr>
                  </a:outerShdw>
                </a:effectLst>
                <a:latin typeface="Cambria"/>
                <a:ea typeface="+mj-ea"/>
                <a:cs typeface="+mj-cs"/>
              </a:rPr>
              <a:t>Знаниум</a:t>
            </a:r>
            <a:r>
              <a:rPr lang="ru-RU" cap="all" dirty="0">
                <a:solidFill>
                  <a:srgbClr val="002060"/>
                </a:solidFill>
                <a:effectLst>
                  <a:outerShdw blurRad="38100" dist="25500" dir="5400000" algn="tl" rotWithShape="0">
                    <a:srgbClr val="000000">
                      <a:satMod val="180000"/>
                      <a:alpha val="75000"/>
                    </a:srgbClr>
                  </a:outerShdw>
                </a:effectLst>
                <a:latin typeface="Cambria"/>
                <a:ea typeface="+mj-ea"/>
                <a:cs typeface="+mj-cs"/>
              </a:rPr>
              <a:t> и </a:t>
            </a:r>
            <a:r>
              <a:rPr lang="ru-RU" cap="all" dirty="0" err="1">
                <a:solidFill>
                  <a:srgbClr val="002060"/>
                </a:solidFill>
                <a:effectLst>
                  <a:outerShdw blurRad="38100" dist="25500" dir="5400000" algn="tl" rotWithShape="0">
                    <a:srgbClr val="000000">
                      <a:satMod val="180000"/>
                      <a:alpha val="75000"/>
                    </a:srgbClr>
                  </a:outerShdw>
                </a:effectLst>
                <a:latin typeface="Cambria"/>
                <a:ea typeface="+mj-ea"/>
                <a:cs typeface="+mj-cs"/>
              </a:rPr>
              <a:t>Юрайт</a:t>
            </a:r>
            <a:r>
              <a:rPr lang="ru-RU" cap="all" dirty="0">
                <a:solidFill>
                  <a:srgbClr val="002060"/>
                </a:solidFill>
                <a:effectLst>
                  <a:outerShdw blurRad="38100" dist="25500" dir="5400000" algn="tl" rotWithShape="0">
                    <a:srgbClr val="000000">
                      <a:satMod val="180000"/>
                      <a:alpha val="75000"/>
                    </a:srgbClr>
                  </a:outerShdw>
                </a:effectLst>
                <a:latin typeface="Cambria"/>
                <a:ea typeface="+mj-ea"/>
                <a:cs typeface="+mj-cs"/>
              </a:rPr>
              <a:t/>
            </a:r>
            <a:br>
              <a:rPr lang="ru-RU" cap="all" dirty="0">
                <a:solidFill>
                  <a:srgbClr val="002060"/>
                </a:solidFill>
                <a:effectLst>
                  <a:outerShdw blurRad="38100" dist="25500" dir="5400000" algn="tl" rotWithShape="0">
                    <a:srgbClr val="000000">
                      <a:satMod val="180000"/>
                      <a:alpha val="75000"/>
                    </a:srgbClr>
                  </a:outerShdw>
                </a:effectLst>
                <a:latin typeface="Cambria"/>
                <a:ea typeface="+mj-ea"/>
                <a:cs typeface="+mj-cs"/>
              </a:rPr>
            </a:br>
            <a:endParaRPr lang="ru-RU" cap="all" dirty="0" smtClean="0">
              <a:solidFill>
                <a:srgbClr val="002060"/>
              </a:solidFill>
              <a:effectLst>
                <a:outerShdw blurRad="38100" dist="25500" dir="5400000" algn="tl" rotWithShape="0">
                  <a:srgbClr val="000000">
                    <a:satMod val="180000"/>
                    <a:alpha val="75000"/>
                  </a:srgbClr>
                </a:outerShdw>
              </a:effectLst>
              <a:latin typeface="Cambria"/>
              <a:ea typeface="+mj-ea"/>
              <a:cs typeface="+mj-cs"/>
            </a:endParaRPr>
          </a:p>
          <a:p>
            <a:pPr algn="ctr"/>
            <a:endParaRPr lang="ru-RU" dirty="0">
              <a:solidFill>
                <a:srgbClr val="00B050"/>
              </a:solidFill>
            </a:endParaRPr>
          </a:p>
        </p:txBody>
      </p:sp>
      <p:sp>
        <p:nvSpPr>
          <p:cNvPr id="5" name="Прямоугольник 4"/>
          <p:cNvSpPr/>
          <p:nvPr/>
        </p:nvSpPr>
        <p:spPr>
          <a:xfrm>
            <a:off x="1979712" y="6453336"/>
            <a:ext cx="7164288" cy="404664"/>
          </a:xfrm>
          <a:prstGeom prst="rect">
            <a:avLst/>
          </a:prstGeom>
          <a:solidFill>
            <a:srgbClr val="B8C6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28039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506" y="188640"/>
            <a:ext cx="8410353" cy="1080120"/>
          </a:xfrm>
          <a:solidFill>
            <a:schemeClr val="accent3">
              <a:lumMod val="40000"/>
              <a:lumOff val="60000"/>
              <a:alpha val="80000"/>
            </a:schemeClr>
          </a:solidFill>
        </p:spPr>
        <p:txBody>
          <a:bodyPr>
            <a:noAutofit/>
          </a:bodyPr>
          <a:lstStyle/>
          <a:p>
            <a:r>
              <a:rPr lang="ru-RU" sz="2400" b="1" dirty="0" smtClean="0"/>
              <a:t>Теплова</a:t>
            </a:r>
            <a:r>
              <a:rPr lang="ru-RU" sz="2400" b="1" dirty="0"/>
              <a:t>, Т. В.</a:t>
            </a:r>
            <a:r>
              <a:rPr lang="ru-RU" sz="2400" b="1" i="1" dirty="0"/>
              <a:t> </a:t>
            </a:r>
            <a:r>
              <a:rPr lang="ru-RU" sz="2400" b="1" dirty="0"/>
              <a:t>Корпоративные финансы в 2 ч. Часть </a:t>
            </a:r>
            <a:r>
              <a:rPr lang="ru-RU" sz="2400" b="1" dirty="0" smtClean="0"/>
              <a:t>2 </a:t>
            </a:r>
            <a:r>
              <a:rPr lang="ru-RU" sz="2400" dirty="0"/>
              <a:t>: учебник и практикум для академического </a:t>
            </a:r>
            <a:r>
              <a:rPr lang="ru-RU" sz="2400" dirty="0" err="1"/>
              <a:t>бакалавриата</a:t>
            </a:r>
            <a:r>
              <a:rPr lang="ru-RU" sz="2400" dirty="0"/>
              <a:t> / Т. В. Теплова. — </a:t>
            </a:r>
            <a:r>
              <a:rPr lang="ru-RU" sz="2400" dirty="0" smtClean="0"/>
              <a:t>Москва </a:t>
            </a:r>
            <a:r>
              <a:rPr lang="ru-RU" sz="2400" dirty="0"/>
              <a:t>: </a:t>
            </a:r>
            <a:r>
              <a:rPr lang="ru-RU" sz="2400" dirty="0" err="1" smtClean="0"/>
              <a:t>Юрайт</a:t>
            </a:r>
            <a:r>
              <a:rPr lang="ru-RU" sz="2400" dirty="0"/>
              <a:t>, 2018. — </a:t>
            </a:r>
            <a:r>
              <a:rPr lang="ru-RU" sz="2400" dirty="0" smtClean="0"/>
              <a:t>270 с</a:t>
            </a:r>
            <a:endParaRPr lang="ru-RU" sz="2400" cap="all" dirty="0"/>
          </a:p>
        </p:txBody>
      </p:sp>
      <p:sp>
        <p:nvSpPr>
          <p:cNvPr id="3" name="Объект 2"/>
          <p:cNvSpPr>
            <a:spLocks noGrp="1"/>
          </p:cNvSpPr>
          <p:nvPr>
            <p:ph sz="quarter" idx="1"/>
          </p:nvPr>
        </p:nvSpPr>
        <p:spPr>
          <a:xfrm>
            <a:off x="365159" y="1831321"/>
            <a:ext cx="3630777" cy="4230853"/>
          </a:xfrm>
          <a:solidFill>
            <a:srgbClr val="FAFAFA">
              <a:alpha val="80000"/>
            </a:srgbClr>
          </a:solidFill>
        </p:spPr>
        <p:txBody>
          <a:bodyPr anchor="ctr">
            <a:noAutofit/>
          </a:bodyPr>
          <a:lstStyle/>
          <a:p>
            <a:pPr marL="0" indent="360000" algn="just">
              <a:lnSpc>
                <a:spcPct val="100000"/>
              </a:lnSpc>
              <a:spcBef>
                <a:spcPts val="0"/>
              </a:spcBef>
              <a:buNone/>
            </a:pPr>
            <a:endParaRPr lang="ru-RU" sz="1100" dirty="0">
              <a:latin typeface="Georgia" pitchFamily="18" charset="0"/>
            </a:endParaRPr>
          </a:p>
        </p:txBody>
      </p:sp>
      <p:sp>
        <p:nvSpPr>
          <p:cNvPr id="7" name="Заголовок 3"/>
          <p:cNvSpPr txBox="1">
            <a:spLocks/>
          </p:cNvSpPr>
          <p:nvPr/>
        </p:nvSpPr>
        <p:spPr>
          <a:xfrm>
            <a:off x="361505" y="6056703"/>
            <a:ext cx="8339932" cy="636106"/>
          </a:xfrm>
          <a:prstGeom prst="rect">
            <a:avLst/>
          </a:prstGeom>
          <a:solidFill>
            <a:srgbClr val="FAFAFA">
              <a:alpha val="80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b="1" dirty="0" smtClean="0"/>
              <a:t>Адрес доступа</a:t>
            </a:r>
            <a:r>
              <a:rPr lang="ru-RU" sz="1800" dirty="0" smtClean="0"/>
              <a:t>: </a:t>
            </a:r>
            <a:r>
              <a:rPr lang="en-US" sz="1800" b="1" u="sng" dirty="0">
                <a:solidFill>
                  <a:srgbClr val="7030A0"/>
                </a:solidFill>
              </a:rPr>
              <a:t>https://biblio-online.ru/viewer/29D3CCDC-6607-44B3-8048-A7591973C9D1/korporativnye-finansy-v-2-ch-chast-2#page/1</a:t>
            </a:r>
            <a:endParaRPr lang="ru-RU" sz="1800" u="sng" dirty="0"/>
          </a:p>
        </p:txBody>
      </p:sp>
      <p:sp>
        <p:nvSpPr>
          <p:cNvPr id="4" name="Прямоугольник 3"/>
          <p:cNvSpPr/>
          <p:nvPr/>
        </p:nvSpPr>
        <p:spPr>
          <a:xfrm>
            <a:off x="4531471" y="1831322"/>
            <a:ext cx="3928961" cy="4278094"/>
          </a:xfrm>
          <a:prstGeom prst="rect">
            <a:avLst/>
          </a:prstGeom>
        </p:spPr>
        <p:txBody>
          <a:bodyPr wrap="square">
            <a:spAutoFit/>
          </a:bodyPr>
          <a:lstStyle/>
          <a:p>
            <a:r>
              <a:rPr lang="ru-RU" sz="1600" dirty="0"/>
              <a:t>Учебник раскрывает принципы и логику построения финансовой политики </a:t>
            </a:r>
            <a:r>
              <a:rPr lang="ru-RU" sz="1600" dirty="0" smtClean="0"/>
              <a:t>компании. В </a:t>
            </a:r>
            <a:r>
              <a:rPr lang="ru-RU" sz="1600" dirty="0"/>
              <a:t>книге показана специфичность современной финансовой аналитики, объяснен понятийный аппарат современных моделей управления финансовыми потоками коммерческой организации на примере </a:t>
            </a:r>
            <a:r>
              <a:rPr lang="ru-RU" sz="1600" dirty="0" smtClean="0"/>
              <a:t>корпорации. Основной </a:t>
            </a:r>
            <a:r>
              <a:rPr lang="ru-RU" sz="1600" dirty="0"/>
              <a:t>акцент сделан на разграничении двух аналитических моделей анализа компании учетной (бухгалтерской) и стоимостной (финансовой, инвестиционной). Контрольные вопросы, тесты с ответами и комментариями, примеры решения задач, основные термины помогут студентам закрепить полученные </a:t>
            </a:r>
            <a:r>
              <a:rPr lang="ru-RU" sz="1600" dirty="0" smtClean="0"/>
              <a:t>знания.</a:t>
            </a:r>
            <a:endParaRPr lang="ru-RU" sz="1600" dirty="0"/>
          </a:p>
        </p:txBody>
      </p:sp>
      <p:pic>
        <p:nvPicPr>
          <p:cNvPr id="4098" name="Picture 2" descr="ÐÐÐ ÐÐÐ ÐÐ¢ÐÐÐÐ«Ð Ð¤ÐÐÐÐÐ¡Ð« Ð¢ÐµÐ¿Ð»Ð¾Ð²Ð° Ð¢.Ð. Ð£ÑÐµÐ±Ð½Ð¸Ðº Ð¸ Ð¿ÑÐ°ÐºÑÐ¸ÐºÑÐ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31322"/>
            <a:ext cx="3240360" cy="411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898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506" y="231818"/>
            <a:ext cx="8410353" cy="1540998"/>
          </a:xfrm>
          <a:solidFill>
            <a:schemeClr val="accent3">
              <a:lumMod val="40000"/>
              <a:lumOff val="60000"/>
              <a:alpha val="80000"/>
            </a:schemeClr>
          </a:solidFill>
        </p:spPr>
        <p:txBody>
          <a:bodyPr>
            <a:noAutofit/>
          </a:bodyPr>
          <a:lstStyle/>
          <a:p>
            <a:r>
              <a:rPr lang="ru-RU" sz="2000" b="1" dirty="0" smtClean="0"/>
              <a:t>Никитушкина</a:t>
            </a:r>
            <a:r>
              <a:rPr lang="ru-RU" sz="2000" b="1" dirty="0"/>
              <a:t>, И. В.</a:t>
            </a:r>
            <a:r>
              <a:rPr lang="ru-RU" sz="2000" b="1" i="1" dirty="0"/>
              <a:t> </a:t>
            </a:r>
            <a:r>
              <a:rPr lang="ru-RU" sz="2000" b="1" dirty="0"/>
              <a:t>Корпоративные финансы. Практикум </a:t>
            </a:r>
            <a:r>
              <a:rPr lang="ru-RU" sz="2000" dirty="0"/>
              <a:t>: учебное пособие для академического </a:t>
            </a:r>
            <a:r>
              <a:rPr lang="ru-RU" sz="2000" dirty="0" err="1"/>
              <a:t>бакалавриата</a:t>
            </a:r>
            <a:r>
              <a:rPr lang="ru-RU" sz="2000" dirty="0"/>
              <a:t> / И. В. Никитушкина, С. Г. Макарова, С. С. </a:t>
            </a:r>
            <a:r>
              <a:rPr lang="ru-RU" sz="2000" dirty="0" err="1"/>
              <a:t>Студников</a:t>
            </a:r>
            <a:r>
              <a:rPr lang="ru-RU" sz="2000" dirty="0"/>
              <a:t> ; под </a:t>
            </a:r>
            <a:r>
              <a:rPr lang="ru-RU" sz="2000" dirty="0" smtClean="0"/>
              <a:t>ред</a:t>
            </a:r>
            <a:r>
              <a:rPr lang="ru-RU" sz="2000" dirty="0"/>
              <a:t>. И. В. Никитушкиной. — </a:t>
            </a:r>
            <a:r>
              <a:rPr lang="ru-RU" sz="2000" dirty="0" smtClean="0"/>
              <a:t>Москва </a:t>
            </a:r>
            <a:r>
              <a:rPr lang="ru-RU" sz="2000" dirty="0"/>
              <a:t>: </a:t>
            </a:r>
            <a:r>
              <a:rPr lang="ru-RU" sz="2000" dirty="0" err="1" smtClean="0"/>
              <a:t>Юрайт</a:t>
            </a:r>
            <a:r>
              <a:rPr lang="ru-RU" sz="2000" dirty="0"/>
              <a:t>, 2018. — 189 с.</a:t>
            </a:r>
            <a:endParaRPr lang="ru-RU" sz="2000" cap="all" dirty="0"/>
          </a:p>
        </p:txBody>
      </p:sp>
      <p:pic>
        <p:nvPicPr>
          <p:cNvPr id="5122" name="Picture 2" descr="ÐÐÐ ÐÐÐ ÐÐ¢ÐÐÐÐ«Ð Ð¤ÐÐÐÐÐ¡Ð«. ÐÐ ÐÐÐ¢ÐÐÐ£Ð ÐÐ¸ÐºÐ¸ÑÑÑÐºÐ¸Ð½Ð° Ð.Ð., ÐÐ°ÐºÐ°ÑÐ¾Ð²Ð° Ð¡.Ð., Ð¡ÑÑÐ´Ð½Ð¸ÐºÐ¾Ð² Ð¡.Ð¡. Ð£ÑÐµÐ±Ð½Ð¾Ðµ Ð¿Ð¾ÑÐ¾Ð±Ð¸Ðµ"/>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1561" y="1772815"/>
            <a:ext cx="3312368" cy="4391169"/>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3"/>
          <p:cNvSpPr txBox="1">
            <a:spLocks/>
          </p:cNvSpPr>
          <p:nvPr/>
        </p:nvSpPr>
        <p:spPr>
          <a:xfrm>
            <a:off x="361505" y="6056703"/>
            <a:ext cx="8339932" cy="636106"/>
          </a:xfrm>
          <a:prstGeom prst="rect">
            <a:avLst/>
          </a:prstGeom>
          <a:solidFill>
            <a:srgbClr val="FAFAFA">
              <a:alpha val="80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b="1" dirty="0" smtClean="0"/>
              <a:t>Адрес доступа</a:t>
            </a:r>
            <a:r>
              <a:rPr lang="ru-RU" sz="1800" dirty="0" smtClean="0"/>
              <a:t>: </a:t>
            </a:r>
            <a:r>
              <a:rPr lang="en-US" sz="1800" b="1" u="sng" dirty="0">
                <a:solidFill>
                  <a:srgbClr val="7030A0"/>
                </a:solidFill>
              </a:rPr>
              <a:t>https</a:t>
            </a:r>
            <a:r>
              <a:rPr lang="en-US" sz="1800" b="1" u="sng" dirty="0" smtClean="0">
                <a:solidFill>
                  <a:srgbClr val="7030A0"/>
                </a:solidFill>
              </a:rPr>
              <a:t>://biblio-online.ru/viewer/66ECB942-FC36-4B6F-AC47-793502694D4A/korporativnye-finansy-praktikum#page/1</a:t>
            </a:r>
            <a:endParaRPr lang="ru-RU" sz="1800" u="sng" dirty="0"/>
          </a:p>
        </p:txBody>
      </p:sp>
      <p:sp>
        <p:nvSpPr>
          <p:cNvPr id="4" name="Прямоугольник 3"/>
          <p:cNvSpPr/>
          <p:nvPr/>
        </p:nvSpPr>
        <p:spPr>
          <a:xfrm>
            <a:off x="4211961" y="1916832"/>
            <a:ext cx="4248471" cy="4278094"/>
          </a:xfrm>
          <a:prstGeom prst="rect">
            <a:avLst/>
          </a:prstGeom>
        </p:spPr>
        <p:txBody>
          <a:bodyPr wrap="square">
            <a:spAutoFit/>
          </a:bodyPr>
          <a:lstStyle/>
          <a:p>
            <a:r>
              <a:rPr lang="ru-RU" sz="1600" dirty="0"/>
              <a:t>Практикум содержит прикладные задания различного характера и уровня сложности (тесты, задачи, открытые вопросы, практические задания с элементами творческого характера). Задания направлены на развитие у студентов практических навыков проведения аналитических исследований, применения классических методов и теорий в условиях как развитых, так и растущих рынков капитала, поиска информации и обработки больших массивов фактических данных, расширение научного кругозора и ознакомление с актуальными практическими задачами в области корпоративных финансов. Структура и логика построения практикума соответствует содержанию учебника «Корпоративные финансы».</a:t>
            </a:r>
          </a:p>
        </p:txBody>
      </p:sp>
    </p:spTree>
    <p:extLst>
      <p:ext uri="{BB962C8B-B14F-4D97-AF65-F5344CB8AC3E}">
        <p14:creationId xmlns:p14="http://schemas.microsoft.com/office/powerpoint/2010/main" val="4259829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506" y="231818"/>
            <a:ext cx="8410353" cy="1396982"/>
          </a:xfrm>
          <a:solidFill>
            <a:schemeClr val="accent3">
              <a:lumMod val="40000"/>
              <a:lumOff val="60000"/>
              <a:alpha val="80000"/>
            </a:schemeClr>
          </a:solidFill>
        </p:spPr>
        <p:txBody>
          <a:bodyPr>
            <a:noAutofit/>
          </a:bodyPr>
          <a:lstStyle/>
          <a:p>
            <a:r>
              <a:rPr lang="ru-RU" sz="2400" dirty="0" smtClean="0"/>
              <a:t>Овечкина</a:t>
            </a:r>
            <a:r>
              <a:rPr lang="ru-RU" sz="2400" dirty="0"/>
              <a:t>, А. И.</a:t>
            </a:r>
            <a:r>
              <a:rPr lang="ru-RU" sz="2400" b="1" i="1" dirty="0"/>
              <a:t> </a:t>
            </a:r>
            <a:r>
              <a:rPr lang="ru-RU" sz="2400" b="1" dirty="0"/>
              <a:t>Корпоративные финансы. Практикум </a:t>
            </a:r>
            <a:r>
              <a:rPr lang="ru-RU" sz="2400" dirty="0"/>
              <a:t>: учебное пособие для академического </a:t>
            </a:r>
            <a:r>
              <a:rPr lang="ru-RU" sz="2400" dirty="0" err="1"/>
              <a:t>бакалавриата</a:t>
            </a:r>
            <a:r>
              <a:rPr lang="ru-RU" sz="2400" dirty="0"/>
              <a:t> / А. И. Овечкина, Н. П. Петрова. — </a:t>
            </a:r>
            <a:r>
              <a:rPr lang="ru-RU" sz="2400" dirty="0" smtClean="0"/>
              <a:t>Москва </a:t>
            </a:r>
            <a:r>
              <a:rPr lang="ru-RU" sz="2400" dirty="0"/>
              <a:t>: </a:t>
            </a:r>
            <a:r>
              <a:rPr lang="ru-RU" sz="2400" dirty="0" err="1" smtClean="0"/>
              <a:t>Юрайт</a:t>
            </a:r>
            <a:r>
              <a:rPr lang="ru-RU" sz="2400" dirty="0"/>
              <a:t>, 2018. — 227 с. — </a:t>
            </a:r>
            <a:endParaRPr lang="ru-RU" sz="2400" cap="all" dirty="0"/>
          </a:p>
        </p:txBody>
      </p:sp>
      <p:sp>
        <p:nvSpPr>
          <p:cNvPr id="7" name="Заголовок 3"/>
          <p:cNvSpPr txBox="1">
            <a:spLocks/>
          </p:cNvSpPr>
          <p:nvPr/>
        </p:nvSpPr>
        <p:spPr>
          <a:xfrm>
            <a:off x="361505" y="6056703"/>
            <a:ext cx="8339932" cy="636106"/>
          </a:xfrm>
          <a:prstGeom prst="rect">
            <a:avLst/>
          </a:prstGeom>
          <a:solidFill>
            <a:srgbClr val="FAFAFA">
              <a:alpha val="80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b="1" dirty="0" smtClean="0"/>
              <a:t>Адрес доступа</a:t>
            </a:r>
            <a:r>
              <a:rPr lang="ru-RU" sz="1800" dirty="0" smtClean="0"/>
              <a:t>: </a:t>
            </a:r>
            <a:r>
              <a:rPr lang="en-US" sz="1800" b="1" u="sng" dirty="0">
                <a:solidFill>
                  <a:srgbClr val="7030A0"/>
                </a:solidFill>
              </a:rPr>
              <a:t>https://biblio-online.ru/viewer/A7AD8CE5-E6AE-4958-9379-975107046C29/korporativnye-finansy-praktikum#page/1</a:t>
            </a:r>
            <a:endParaRPr lang="ru-RU" sz="1800" u="sng" dirty="0"/>
          </a:p>
        </p:txBody>
      </p:sp>
      <p:sp>
        <p:nvSpPr>
          <p:cNvPr id="4" name="Прямоугольник 3"/>
          <p:cNvSpPr/>
          <p:nvPr/>
        </p:nvSpPr>
        <p:spPr>
          <a:xfrm>
            <a:off x="4139953" y="2132856"/>
            <a:ext cx="4248471" cy="3416320"/>
          </a:xfrm>
          <a:prstGeom prst="rect">
            <a:avLst/>
          </a:prstGeom>
        </p:spPr>
        <p:txBody>
          <a:bodyPr wrap="square">
            <a:spAutoFit/>
          </a:bodyPr>
          <a:lstStyle/>
          <a:p>
            <a:r>
              <a:rPr lang="ru-RU" dirty="0"/>
              <a:t>В практикуме, составленном на основе законодательных и нормативных актов Российской Федерации, представлены обобщенные теоретические вопросы корпоративных финансов, предпосылки возникновения корпораций на современном этапе. Теория дается в лаконичном изложении, в виде таблиц и необходимых формул. В издание также включены вопросы, тексты и задачи по дисциплине, приводятся примеры с разбором решений.</a:t>
            </a:r>
          </a:p>
        </p:txBody>
      </p:sp>
      <p:pic>
        <p:nvPicPr>
          <p:cNvPr id="6146" name="Picture 2" descr="ÐÐÐ ÐÐÐ ÐÐ¢ÐÐÐÐ«Ð Ð¤ÐÐÐÐÐ¡Ð«. ÐÐ ÐÐÐ¢ÐÐÐ£Ð ÐÐ²ÐµÑÐºÐ¸Ð½Ð° Ð.Ð., ÐÐµÑÑÐ¾Ð²Ð° Ð.Ð. Ð£ÑÐµÐ±Ð½Ð¾Ðµ Ð¿Ð¾ÑÐ¾Ð±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18774"/>
            <a:ext cx="2808312" cy="4058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228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506" y="231819"/>
            <a:ext cx="8410353" cy="1036942"/>
          </a:xfrm>
          <a:solidFill>
            <a:schemeClr val="accent3">
              <a:lumMod val="40000"/>
              <a:lumOff val="60000"/>
              <a:alpha val="80000"/>
            </a:schemeClr>
          </a:solidFill>
        </p:spPr>
        <p:txBody>
          <a:bodyPr>
            <a:noAutofit/>
          </a:bodyPr>
          <a:lstStyle/>
          <a:p>
            <a:r>
              <a:rPr lang="ru-RU" sz="2400" dirty="0" err="1" smtClean="0"/>
              <a:t>Берзон</a:t>
            </a:r>
            <a:r>
              <a:rPr lang="ru-RU" sz="2400" dirty="0"/>
              <a:t>, Н. И.</a:t>
            </a:r>
            <a:r>
              <a:rPr lang="ru-RU" sz="2400" b="1" i="1" dirty="0"/>
              <a:t> </a:t>
            </a:r>
            <a:r>
              <a:rPr lang="ru-RU" sz="2400" b="1" dirty="0"/>
              <a:t>Корпоративные финансы </a:t>
            </a:r>
            <a:r>
              <a:rPr lang="ru-RU" sz="2400" dirty="0"/>
              <a:t>: учебное пособие для академического </a:t>
            </a:r>
            <a:r>
              <a:rPr lang="ru-RU" sz="2400" dirty="0" err="1"/>
              <a:t>бакалавриата</a:t>
            </a:r>
            <a:r>
              <a:rPr lang="ru-RU" sz="2400" dirty="0"/>
              <a:t> / под </a:t>
            </a:r>
            <a:r>
              <a:rPr lang="ru-RU" sz="2400" dirty="0" smtClean="0"/>
              <a:t>ред</a:t>
            </a:r>
            <a:r>
              <a:rPr lang="ru-RU" sz="2400" dirty="0"/>
              <a:t>. Н. И. </a:t>
            </a:r>
            <a:r>
              <a:rPr lang="ru-RU" sz="2400" dirty="0" err="1"/>
              <a:t>Берзона</a:t>
            </a:r>
            <a:r>
              <a:rPr lang="ru-RU" sz="2400" dirty="0"/>
              <a:t>. — </a:t>
            </a:r>
            <a:r>
              <a:rPr lang="ru-RU" sz="2400" dirty="0" smtClean="0"/>
              <a:t>Москва </a:t>
            </a:r>
            <a:r>
              <a:rPr lang="ru-RU" sz="2400" dirty="0"/>
              <a:t>: </a:t>
            </a:r>
            <a:r>
              <a:rPr lang="ru-RU" sz="2400" dirty="0" err="1" smtClean="0"/>
              <a:t>Юрайт</a:t>
            </a:r>
            <a:r>
              <a:rPr lang="ru-RU" sz="2400" dirty="0"/>
              <a:t>, 2018. — 212 с. </a:t>
            </a:r>
            <a:endParaRPr lang="ru-RU" sz="2400" cap="all" dirty="0"/>
          </a:p>
        </p:txBody>
      </p:sp>
      <p:sp>
        <p:nvSpPr>
          <p:cNvPr id="7" name="Заголовок 3"/>
          <p:cNvSpPr txBox="1">
            <a:spLocks/>
          </p:cNvSpPr>
          <p:nvPr/>
        </p:nvSpPr>
        <p:spPr>
          <a:xfrm>
            <a:off x="361505" y="6056703"/>
            <a:ext cx="8339932" cy="636106"/>
          </a:xfrm>
          <a:prstGeom prst="rect">
            <a:avLst/>
          </a:prstGeom>
          <a:solidFill>
            <a:srgbClr val="FAFAFA">
              <a:alpha val="80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b="1" dirty="0" smtClean="0"/>
              <a:t>Адрес доступа</a:t>
            </a:r>
            <a:r>
              <a:rPr lang="ru-RU" sz="1800" dirty="0" smtClean="0"/>
              <a:t>: </a:t>
            </a:r>
            <a:r>
              <a:rPr lang="en-US" sz="1800" b="1" u="sng" dirty="0">
                <a:solidFill>
                  <a:srgbClr val="7030A0"/>
                </a:solidFill>
              </a:rPr>
              <a:t>https://biblio-online.ru/viewer/833EED2A-1B5B-4503-9B29-CA6C40F44771/korporativnye-finansy#page/1</a:t>
            </a:r>
            <a:endParaRPr lang="ru-RU" sz="1800" u="sng" dirty="0"/>
          </a:p>
        </p:txBody>
      </p:sp>
      <p:sp>
        <p:nvSpPr>
          <p:cNvPr id="4" name="Прямоугольник 3"/>
          <p:cNvSpPr/>
          <p:nvPr/>
        </p:nvSpPr>
        <p:spPr>
          <a:xfrm>
            <a:off x="4644007" y="1700808"/>
            <a:ext cx="4057430" cy="4524315"/>
          </a:xfrm>
          <a:prstGeom prst="rect">
            <a:avLst/>
          </a:prstGeom>
        </p:spPr>
        <p:txBody>
          <a:bodyPr wrap="square">
            <a:spAutoFit/>
          </a:bodyPr>
          <a:lstStyle/>
          <a:p>
            <a:r>
              <a:rPr lang="ru-RU" sz="1600" dirty="0"/>
              <a:t>В учебном пособии исследованы вопросы корпоративных финансов: внутренние и внешние источники финансирования деятельности компании, понятие структуры капитала; обоснована необходимость поддержания оптимальной структуры капитала, рассмотрены подходы к построению дивидендной политики компании, методы оценки стоимости финансовых активов и компании в целом, приводится методика проведения анализа финансового состояния компании. Учебно-методический комплекс книги включает ключевые понятия и термины, контрольные вопросы и задачи, которые помогут студентам в освоении теоретического материала.</a:t>
            </a:r>
          </a:p>
          <a:p>
            <a:endParaRPr lang="ru-RU" sz="1600" cap="all" dirty="0"/>
          </a:p>
        </p:txBody>
      </p:sp>
      <p:pic>
        <p:nvPicPr>
          <p:cNvPr id="7170" name="Picture 2" descr="ÐÐÐ ÐÐÐ ÐÐ¢ÐÐÐÐ«Ð Ð¤ÐÐÐÐÐ¡Ð« ÐÐµÑÐ·Ð¾Ð½ Ð.Ð. - Ð¿Ð¾Ð´ Ð¾Ð±Ñ. ÑÐµÐ´. Ð£ÑÐµÐ±Ð½Ð¾Ðµ Ð¿Ð¾ÑÐ¾Ð±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799"/>
            <a:ext cx="3312368" cy="442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051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928992" cy="1225583"/>
          </a:xfrm>
          <a:solidFill>
            <a:schemeClr val="accent3">
              <a:lumMod val="40000"/>
              <a:lumOff val="60000"/>
              <a:alpha val="80000"/>
            </a:schemeClr>
          </a:solidFill>
        </p:spPr>
        <p:txBody>
          <a:bodyPr>
            <a:noAutofit/>
          </a:bodyPr>
          <a:lstStyle/>
          <a:p>
            <a:r>
              <a:rPr lang="ru-RU" sz="2400" dirty="0" smtClean="0"/>
              <a:t>Ибрагимов</a:t>
            </a:r>
            <a:r>
              <a:rPr lang="ru-RU" sz="2400" dirty="0"/>
              <a:t>, Р. Г.</a:t>
            </a:r>
            <a:r>
              <a:rPr lang="ru-RU" sz="2400" b="1" i="1" dirty="0"/>
              <a:t> </a:t>
            </a:r>
            <a:r>
              <a:rPr lang="ru-RU" sz="2400" b="1" dirty="0"/>
              <a:t>Корпоративные финансы. Финансовые решения и ценность фирмы </a:t>
            </a:r>
            <a:r>
              <a:rPr lang="ru-RU" sz="2400" dirty="0"/>
              <a:t>: учебное пособие для </a:t>
            </a:r>
            <a:r>
              <a:rPr lang="ru-RU" sz="2400" dirty="0" err="1"/>
              <a:t>бакалавриата</a:t>
            </a:r>
            <a:r>
              <a:rPr lang="ru-RU" sz="2400" dirty="0"/>
              <a:t> и магистратуры / Р. Г. Ибрагимов. — </a:t>
            </a:r>
            <a:r>
              <a:rPr lang="ru-RU" sz="2400" dirty="0" smtClean="0"/>
              <a:t>Москва </a:t>
            </a:r>
            <a:r>
              <a:rPr lang="ru-RU" sz="2400" dirty="0"/>
              <a:t>: </a:t>
            </a:r>
            <a:r>
              <a:rPr lang="ru-RU" sz="2400" dirty="0" err="1" smtClean="0"/>
              <a:t>Юрайт</a:t>
            </a:r>
            <a:r>
              <a:rPr lang="ru-RU" sz="2400" dirty="0"/>
              <a:t>, 2018. — 184 с. </a:t>
            </a:r>
            <a:endParaRPr lang="ru-RU" sz="2400" cap="all" dirty="0"/>
          </a:p>
        </p:txBody>
      </p:sp>
      <p:sp>
        <p:nvSpPr>
          <p:cNvPr id="7" name="Заголовок 3"/>
          <p:cNvSpPr txBox="1">
            <a:spLocks/>
          </p:cNvSpPr>
          <p:nvPr/>
        </p:nvSpPr>
        <p:spPr>
          <a:xfrm>
            <a:off x="361505" y="6056703"/>
            <a:ext cx="8339932" cy="636106"/>
          </a:xfrm>
          <a:prstGeom prst="rect">
            <a:avLst/>
          </a:prstGeom>
          <a:solidFill>
            <a:srgbClr val="FAFAFA">
              <a:alpha val="80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b="1" dirty="0" smtClean="0"/>
              <a:t>Адрес доступа</a:t>
            </a:r>
            <a:r>
              <a:rPr lang="ru-RU" sz="1800" dirty="0" smtClean="0"/>
              <a:t>: </a:t>
            </a:r>
            <a:r>
              <a:rPr lang="en-US" sz="1800" b="1" u="sng" dirty="0">
                <a:solidFill>
                  <a:srgbClr val="7030A0"/>
                </a:solidFill>
              </a:rPr>
              <a:t>https://biblio-online.ru/viewer/E1B585A2-F7B6-4BCA-9769-9A42BD7BDEA4/korporativnye-finansy-finansovye-resheniya-i-cennost-firmy#page/1</a:t>
            </a:r>
            <a:endParaRPr lang="ru-RU" sz="1800" u="sng" dirty="0"/>
          </a:p>
        </p:txBody>
      </p:sp>
      <p:sp>
        <p:nvSpPr>
          <p:cNvPr id="4" name="Прямоугольник 3"/>
          <p:cNvSpPr/>
          <p:nvPr/>
        </p:nvSpPr>
        <p:spPr>
          <a:xfrm>
            <a:off x="4283969" y="2060849"/>
            <a:ext cx="4248472" cy="4216539"/>
          </a:xfrm>
          <a:prstGeom prst="rect">
            <a:avLst/>
          </a:prstGeom>
        </p:spPr>
        <p:txBody>
          <a:bodyPr wrap="square">
            <a:spAutoFit/>
          </a:bodyPr>
          <a:lstStyle/>
          <a:p>
            <a:r>
              <a:rPr lang="ru-RU" dirty="0"/>
              <a:t>Круг затронутых вопросов покрывает стандартные разделы корпоративных финансов, которые принято называть «структура капитала» и «дивидендная политика». Нестандартным является подход к изложению </a:t>
            </a:r>
            <a:r>
              <a:rPr lang="ru-RU" dirty="0" smtClean="0"/>
              <a:t>материала. </a:t>
            </a:r>
            <a:r>
              <a:rPr lang="ru-RU" dirty="0"/>
              <a:t>В его основе простые и интуитивно понятные ситуационные задачи, позволяющие двигаться последовательно от понимания основополагающих закономерностей совершенных рынков капитала к осознанному использованию механизмов влияния финансовых решений на ценность </a:t>
            </a:r>
            <a:r>
              <a:rPr lang="ru-RU" dirty="0" smtClean="0"/>
              <a:t>фирмы. </a:t>
            </a:r>
            <a:endParaRPr lang="ru-RU" dirty="0"/>
          </a:p>
          <a:p>
            <a:endParaRPr lang="ru-RU" sz="1600" cap="all" dirty="0"/>
          </a:p>
        </p:txBody>
      </p:sp>
      <p:pic>
        <p:nvPicPr>
          <p:cNvPr id="8194" name="Picture 2" descr="ÐÐÐ ÐÐÐ ÐÐ¢ÐÐÐÐ«Ð Ð¤ÐÐÐÐÐ¡Ð«. Ð¤ÐÐÐÐÐ¡ÐÐÐ«Ð Ð ÐÐ¨ÐÐÐÐ¯ Ð Ð¦ÐÐÐÐÐ¡Ð¢Ð¬ Ð¤ÐÐ ÐÐ« ÐÐ±ÑÐ°Ð³Ð¸Ð¼Ð¾Ð² Ð .Ð. Ð£ÑÐµÐ±Ð½Ð¾Ðµ Ð¿Ð¾ÑÐ¾Ð±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50015"/>
            <a:ext cx="3168352" cy="420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402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6858000"/>
          </a:xfrm>
          <a:solidFill>
            <a:schemeClr val="accent3">
              <a:lumMod val="60000"/>
              <a:lumOff val="40000"/>
              <a:alpha val="80000"/>
            </a:schemeClr>
          </a:solidFill>
          <a:ln>
            <a:solidFill>
              <a:schemeClr val="accent1">
                <a:lumMod val="75000"/>
              </a:schemeClr>
            </a:solidFill>
          </a:ln>
        </p:spPr>
        <p:txBody>
          <a:bodyPr>
            <a:normAutofit/>
          </a:bodyPr>
          <a:lstStyle/>
          <a:p>
            <a:pPr algn="ctr">
              <a:lnSpc>
                <a:spcPct val="100000"/>
              </a:lnSpc>
            </a:pPr>
            <a:r>
              <a:rPr lang="ru-RU" sz="2700" dirty="0" smtClean="0">
                <a:latin typeface="Cambria" panose="02040503050406030204" pitchFamily="18" charset="0"/>
              </a:rPr>
              <a:t>ПО ВСЕМ ВОПРОСАМ ДОСТУПА </a:t>
            </a:r>
            <a:br>
              <a:rPr lang="ru-RU" sz="2700" dirty="0" smtClean="0">
                <a:latin typeface="Cambria" panose="02040503050406030204" pitchFamily="18" charset="0"/>
              </a:rPr>
            </a:br>
            <a:r>
              <a:rPr lang="ru-RU" sz="2700" dirty="0" smtClean="0">
                <a:latin typeface="Cambria" panose="02040503050406030204" pitchFamily="18" charset="0"/>
              </a:rPr>
              <a:t>К ЭЛЕКТРОННЫМ РЕСУРСАМ </a:t>
            </a:r>
            <a:br>
              <a:rPr lang="ru-RU" sz="2700" dirty="0" smtClean="0">
                <a:latin typeface="Cambria" panose="02040503050406030204" pitchFamily="18" charset="0"/>
              </a:rPr>
            </a:br>
            <a:r>
              <a:rPr lang="ru-RU" sz="2700" dirty="0" smtClean="0">
                <a:latin typeface="Cambria" panose="02040503050406030204" pitchFamily="18" charset="0"/>
              </a:rPr>
              <a:t>НАУЧНОЙ БИБЛИОТЕКИ НГУЭУ </a:t>
            </a:r>
            <a:br>
              <a:rPr lang="ru-RU" sz="2700" dirty="0" smtClean="0">
                <a:latin typeface="Cambria" panose="02040503050406030204" pitchFamily="18" charset="0"/>
              </a:rPr>
            </a:br>
            <a:r>
              <a:rPr lang="ru-RU" sz="2700" dirty="0" smtClean="0">
                <a:latin typeface="Cambria" panose="02040503050406030204" pitchFamily="18" charset="0"/>
              </a:rPr>
              <a:t>ОБРАЩАТЬСЯ ПО АДРЕСУ</a:t>
            </a:r>
            <a:br>
              <a:rPr lang="ru-RU" sz="2700" dirty="0" smtClean="0">
                <a:latin typeface="Cambria" panose="02040503050406030204" pitchFamily="18" charset="0"/>
              </a:rPr>
            </a:br>
            <a:r>
              <a:rPr lang="ru-RU" sz="2700" dirty="0" smtClean="0">
                <a:latin typeface="Cambria" panose="02040503050406030204" pitchFamily="18" charset="0"/>
              </a:rPr>
              <a:t> </a:t>
            </a:r>
            <a:r>
              <a:rPr lang="en-US" sz="2700" dirty="0" smtClean="0">
                <a:latin typeface="Cambria" panose="02040503050406030204" pitchFamily="18" charset="0"/>
              </a:rPr>
              <a:t/>
            </a:r>
            <a:br>
              <a:rPr lang="en-US" sz="2700" dirty="0" smtClean="0">
                <a:latin typeface="Cambria" panose="02040503050406030204" pitchFamily="18" charset="0"/>
              </a:rPr>
            </a:br>
            <a:r>
              <a:rPr lang="en-US" sz="2700" dirty="0" smtClean="0">
                <a:solidFill>
                  <a:srgbClr val="F6BB00"/>
                </a:solidFill>
                <a:latin typeface="Cambria" panose="02040503050406030204" pitchFamily="18" charset="0"/>
                <a:hlinkClick r:id="rId2"/>
              </a:rPr>
              <a:t>E-LIBRARY@NSUEM.RU</a:t>
            </a:r>
            <a:r>
              <a:rPr lang="ru-RU" sz="2700" dirty="0" smtClean="0">
                <a:latin typeface="Cambria" panose="02040503050406030204" pitchFamily="18" charset="0"/>
              </a:rPr>
              <a:t/>
            </a:r>
            <a:br>
              <a:rPr lang="ru-RU" sz="2700" dirty="0" smtClean="0">
                <a:latin typeface="Cambria" panose="02040503050406030204" pitchFamily="18" charset="0"/>
              </a:rPr>
            </a:br>
            <a:r>
              <a:rPr lang="ru-RU" sz="2700" dirty="0" smtClean="0">
                <a:latin typeface="Cambria" panose="02040503050406030204" pitchFamily="18" charset="0"/>
              </a:rPr>
              <a:t/>
            </a:r>
            <a:br>
              <a:rPr lang="ru-RU" sz="2700" dirty="0" smtClean="0">
                <a:latin typeface="Cambria" panose="02040503050406030204" pitchFamily="18" charset="0"/>
              </a:rPr>
            </a:br>
            <a:endParaRPr lang="ru-RU" sz="2000" i="1" dirty="0">
              <a:solidFill>
                <a:schemeClr val="accent2">
                  <a:lumMod val="75000"/>
                </a:schemeClr>
              </a:solidFill>
              <a:latin typeface="Cambria" panose="02040503050406030204" pitchFamily="18" charset="0"/>
            </a:endParaRPr>
          </a:p>
        </p:txBody>
      </p:sp>
    </p:spTree>
    <p:extLst>
      <p:ext uri="{BB962C8B-B14F-4D97-AF65-F5344CB8AC3E}">
        <p14:creationId xmlns:p14="http://schemas.microsoft.com/office/powerpoint/2010/main" val="842699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bibliogvard.ru/wp-content/uploads/2017/06/1024.jpg"/>
          <p:cNvPicPr/>
          <p:nvPr/>
        </p:nvPicPr>
        <p:blipFill>
          <a:blip r:embed="rId2">
            <a:extLst>
              <a:ext uri="{28A0092B-C50C-407E-A947-70E740481C1C}">
                <a14:useLocalDpi xmlns:a14="http://schemas.microsoft.com/office/drawing/2010/main" val="0"/>
              </a:ext>
            </a:extLst>
          </a:blip>
          <a:srcRect/>
          <a:stretch>
            <a:fillRect/>
          </a:stretch>
        </p:blipFill>
        <p:spPr bwMode="auto">
          <a:xfrm>
            <a:off x="0" y="1435394"/>
            <a:ext cx="9144000" cy="4242391"/>
          </a:xfrm>
          <a:prstGeom prst="rect">
            <a:avLst/>
          </a:prstGeom>
          <a:solidFill>
            <a:schemeClr val="accent2">
              <a:lumMod val="60000"/>
              <a:lumOff val="40000"/>
            </a:schemeClr>
          </a:solidFill>
          <a:ln>
            <a:noFill/>
          </a:ln>
        </p:spPr>
      </p:pic>
    </p:spTree>
    <p:extLst>
      <p:ext uri="{BB962C8B-B14F-4D97-AF65-F5344CB8AC3E}">
        <p14:creationId xmlns:p14="http://schemas.microsoft.com/office/powerpoint/2010/main" val="510249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40000"/>
              <a:lumOff val="60000"/>
            </a:schemeClr>
          </a:solidFill>
        </p:spPr>
        <p:txBody>
          <a:bodyPr>
            <a:normAutofit/>
          </a:bodyPr>
          <a:lstStyle/>
          <a:p>
            <a:r>
              <a:rPr lang="ru-RU" sz="2400" dirty="0" smtClean="0">
                <a:solidFill>
                  <a:prstClr val="black"/>
                </a:solidFill>
              </a:rPr>
              <a:t>Чараева,</a:t>
            </a:r>
            <a:r>
              <a:rPr lang="ru-RU" sz="2400" dirty="0">
                <a:solidFill>
                  <a:prstClr val="black"/>
                </a:solidFill>
              </a:rPr>
              <a:t> М</a:t>
            </a:r>
            <a:r>
              <a:rPr lang="ru-RU" sz="2400" dirty="0" smtClean="0">
                <a:solidFill>
                  <a:prstClr val="black"/>
                </a:solidFill>
              </a:rPr>
              <a:t>. В</a:t>
            </a:r>
            <a:r>
              <a:rPr lang="ru-RU" sz="2400" dirty="0">
                <a:solidFill>
                  <a:prstClr val="black"/>
                </a:solidFill>
              </a:rPr>
              <a:t>.</a:t>
            </a:r>
            <a:r>
              <a:rPr lang="ru-RU" sz="2400" dirty="0" smtClean="0">
                <a:solidFill>
                  <a:prstClr val="black"/>
                </a:solidFill>
              </a:rPr>
              <a:t> </a:t>
            </a:r>
            <a:r>
              <a:rPr lang="ru-RU" sz="2400" b="1" dirty="0" smtClean="0"/>
              <a:t>Корпоративные </a:t>
            </a:r>
            <a:r>
              <a:rPr lang="ru-RU" sz="2400" b="1" dirty="0"/>
              <a:t>финансы</a:t>
            </a:r>
            <a:r>
              <a:rPr lang="ru-RU" sz="2400" dirty="0"/>
              <a:t> : учеб. </a:t>
            </a:r>
            <a:r>
              <a:rPr lang="ru-RU" sz="2400" dirty="0" smtClean="0"/>
              <a:t>пособие</a:t>
            </a:r>
            <a:br>
              <a:rPr lang="ru-RU" sz="2400" dirty="0" smtClean="0"/>
            </a:br>
            <a:r>
              <a:rPr lang="ru-RU" sz="2400" dirty="0" smtClean="0"/>
              <a:t> </a:t>
            </a:r>
            <a:r>
              <a:rPr lang="ru-RU" sz="2400" dirty="0"/>
              <a:t>/ М</a:t>
            </a:r>
            <a:r>
              <a:rPr lang="ru-RU" sz="2400" dirty="0" smtClean="0"/>
              <a:t>. В</a:t>
            </a:r>
            <a:r>
              <a:rPr lang="ru-RU" sz="2400" dirty="0"/>
              <a:t>. Чараева. — </a:t>
            </a:r>
            <a:r>
              <a:rPr lang="ru-RU" sz="2400" dirty="0" smtClean="0"/>
              <a:t>Москва </a:t>
            </a:r>
            <a:r>
              <a:rPr lang="ru-RU" sz="2400" dirty="0"/>
              <a:t>: ИНФРА-М, 2018. — 286 с. </a:t>
            </a:r>
            <a:endParaRPr lang="ru-RU" dirty="0"/>
          </a:p>
        </p:txBody>
      </p:sp>
      <p:sp>
        <p:nvSpPr>
          <p:cNvPr id="3" name="Объект 2"/>
          <p:cNvSpPr>
            <a:spLocks noGrp="1"/>
          </p:cNvSpPr>
          <p:nvPr>
            <p:ph sz="quarter" idx="1"/>
          </p:nvPr>
        </p:nvSpPr>
        <p:spPr>
          <a:xfrm>
            <a:off x="827584" y="1988839"/>
            <a:ext cx="3168352" cy="3816425"/>
          </a:xfrm>
        </p:spPr>
        <p:txBody>
          <a:bodyPr>
            <a:norm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p:txBody>
      </p:sp>
      <p:sp>
        <p:nvSpPr>
          <p:cNvPr id="4" name="Объект 3"/>
          <p:cNvSpPr>
            <a:spLocks noGrp="1"/>
          </p:cNvSpPr>
          <p:nvPr>
            <p:ph sz="quarter" idx="2"/>
          </p:nvPr>
        </p:nvSpPr>
        <p:spPr>
          <a:xfrm>
            <a:off x="4211960" y="1600201"/>
            <a:ext cx="4474840" cy="4205064"/>
          </a:xfrm>
        </p:spPr>
        <p:txBody>
          <a:bodyPr>
            <a:noAutofit/>
          </a:bodyPr>
          <a:lstStyle/>
          <a:p>
            <a:pPr marL="0" lvl="0" indent="360000" algn="just">
              <a:spcBef>
                <a:spcPts val="0"/>
              </a:spcBef>
              <a:buNone/>
            </a:pPr>
            <a:endParaRPr lang="ru-RU" sz="1600" dirty="0" smtClean="0">
              <a:solidFill>
                <a:prstClr val="black"/>
              </a:solidFill>
            </a:endParaRPr>
          </a:p>
          <a:p>
            <a:pPr marL="0" lvl="0" indent="360000" algn="just">
              <a:spcBef>
                <a:spcPts val="0"/>
              </a:spcBef>
              <a:buNone/>
            </a:pPr>
            <a:r>
              <a:rPr lang="ru-RU" sz="1800" dirty="0">
                <a:solidFill>
                  <a:prstClr val="black"/>
                </a:solidFill>
              </a:rPr>
              <a:t>В учебном пособии рассматриваются эволюция, современная трактовка корпоративных финансов, базовые концепции, факторы риска и времени, их влияние на управление финансовой деятельностью. Освещаются особенности проектной и аналитической деятельности в финансовой службе корпорации, исследуется финансовое моделирование корпоративных финансовых решений. Большое внимание уделяется финансированию инвестиционной деятельности, которая выступает основой для динамичного развития корпорации. </a:t>
            </a:r>
            <a:endParaRPr lang="ru-RU" sz="1800" dirty="0"/>
          </a:p>
        </p:txBody>
      </p:sp>
      <p:pic>
        <p:nvPicPr>
          <p:cNvPr id="9218" name="Picture 2" descr="http://znanium.com/images/0949/9498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88839"/>
            <a:ext cx="2736304" cy="38437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43608" y="6021288"/>
            <a:ext cx="7056784" cy="369332"/>
          </a:xfrm>
          <a:prstGeom prst="rect">
            <a:avLst/>
          </a:prstGeom>
        </p:spPr>
        <p:txBody>
          <a:bodyPr wrap="square">
            <a:spAutoFit/>
          </a:bodyPr>
          <a:lstStyle/>
          <a:p>
            <a:r>
              <a:rPr lang="ru-RU" b="1" dirty="0" smtClean="0">
                <a:solidFill>
                  <a:prstClr val="black"/>
                </a:solidFill>
              </a:rPr>
              <a:t>Режим доступа:</a:t>
            </a:r>
            <a:r>
              <a:rPr lang="en-US" b="1" dirty="0" smtClean="0">
                <a:solidFill>
                  <a:srgbClr val="4F81BD">
                    <a:lumMod val="75000"/>
                  </a:srgbClr>
                </a:solidFill>
              </a:rPr>
              <a:t>http</a:t>
            </a:r>
            <a:r>
              <a:rPr lang="en-US" b="1" dirty="0">
                <a:solidFill>
                  <a:srgbClr val="4F81BD">
                    <a:lumMod val="75000"/>
                  </a:srgbClr>
                </a:solidFill>
              </a:rPr>
              <a:t>://znanium.com/bookread2.php?book=949880</a:t>
            </a:r>
            <a:endParaRPr lang="ru-RU" b="1" dirty="0">
              <a:solidFill>
                <a:srgbClr val="4F81BD">
                  <a:lumMod val="75000"/>
                </a:srgbClr>
              </a:solidFill>
            </a:endParaRPr>
          </a:p>
        </p:txBody>
      </p:sp>
    </p:spTree>
    <p:extLst>
      <p:ext uri="{BB962C8B-B14F-4D97-AF65-F5344CB8AC3E}">
        <p14:creationId xmlns:p14="http://schemas.microsoft.com/office/powerpoint/2010/main" val="250626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40000"/>
              <a:lumOff val="60000"/>
            </a:schemeClr>
          </a:solidFill>
        </p:spPr>
        <p:txBody>
          <a:bodyPr>
            <a:noAutofit/>
          </a:bodyPr>
          <a:lstStyle/>
          <a:p>
            <a:r>
              <a:rPr lang="ru-RU" sz="2400" dirty="0" smtClean="0"/>
              <a:t>Самылин,</a:t>
            </a:r>
            <a:r>
              <a:rPr lang="ru-RU" sz="2400" dirty="0">
                <a:solidFill>
                  <a:prstClr val="black"/>
                </a:solidFill>
              </a:rPr>
              <a:t> </a:t>
            </a:r>
            <a:r>
              <a:rPr lang="ru-RU" sz="2400" dirty="0" smtClean="0">
                <a:solidFill>
                  <a:prstClr val="black"/>
                </a:solidFill>
              </a:rPr>
              <a:t>А. И.</a:t>
            </a:r>
            <a:r>
              <a:rPr lang="ru-RU" sz="2400" dirty="0" smtClean="0"/>
              <a:t> </a:t>
            </a:r>
            <a:r>
              <a:rPr lang="ru-RU" sz="2400" b="1" dirty="0" smtClean="0"/>
              <a:t>Корпоративные </a:t>
            </a:r>
            <a:r>
              <a:rPr lang="ru-RU" sz="2400" b="1" dirty="0"/>
              <a:t>финансы. Финансовые расчеты </a:t>
            </a:r>
            <a:r>
              <a:rPr lang="ru-RU" sz="2400" dirty="0"/>
              <a:t>: учебник / </a:t>
            </a:r>
            <a:r>
              <a:rPr lang="ru-RU" sz="2400" dirty="0" smtClean="0"/>
              <a:t>А. И. </a:t>
            </a:r>
            <a:r>
              <a:rPr lang="ru-RU" sz="2400" dirty="0"/>
              <a:t>Самылин. </a:t>
            </a:r>
            <a:r>
              <a:rPr lang="ru-RU" sz="2400" dirty="0" smtClean="0"/>
              <a:t>— </a:t>
            </a:r>
            <a:r>
              <a:rPr lang="ru-RU" sz="2400" dirty="0" smtClean="0"/>
              <a:t>Москва </a:t>
            </a:r>
            <a:r>
              <a:rPr lang="ru-RU" sz="2400" dirty="0"/>
              <a:t>: ИНФРА-М, 2017.— 472 с. </a:t>
            </a:r>
          </a:p>
        </p:txBody>
      </p:sp>
      <p:sp>
        <p:nvSpPr>
          <p:cNvPr id="3" name="Объект 2"/>
          <p:cNvSpPr>
            <a:spLocks noGrp="1"/>
          </p:cNvSpPr>
          <p:nvPr>
            <p:ph sz="quarter" idx="1"/>
          </p:nvPr>
        </p:nvSpPr>
        <p:spPr>
          <a:xfrm>
            <a:off x="457200" y="1600201"/>
            <a:ext cx="4038600" cy="4205064"/>
          </a:xfrm>
        </p:spPr>
        <p:txBody>
          <a:bodyPr>
            <a:normAutofit fontScale="85000" lnSpcReduction="1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p:txBody>
      </p:sp>
      <p:sp>
        <p:nvSpPr>
          <p:cNvPr id="4" name="Объект 3"/>
          <p:cNvSpPr>
            <a:spLocks noGrp="1"/>
          </p:cNvSpPr>
          <p:nvPr>
            <p:ph sz="quarter" idx="2"/>
          </p:nvPr>
        </p:nvSpPr>
        <p:spPr>
          <a:xfrm>
            <a:off x="3995936" y="1600201"/>
            <a:ext cx="4690864" cy="4205064"/>
          </a:xfrm>
        </p:spPr>
        <p:txBody>
          <a:bodyPr>
            <a:normAutofit fontScale="85000" lnSpcReduction="10000"/>
          </a:bodyPr>
          <a:lstStyle/>
          <a:p>
            <a:pPr marL="0" lvl="0" indent="360000" algn="just">
              <a:spcBef>
                <a:spcPts val="0"/>
              </a:spcBef>
              <a:buNone/>
            </a:pPr>
            <a:endParaRPr lang="ru-RU" sz="1600" dirty="0" smtClean="0">
              <a:solidFill>
                <a:prstClr val="black"/>
              </a:solidFill>
            </a:endParaRPr>
          </a:p>
          <a:p>
            <a:pPr marL="0" lvl="0" indent="360000" algn="just">
              <a:spcBef>
                <a:spcPts val="0"/>
              </a:spcBef>
              <a:buNone/>
            </a:pPr>
            <a:r>
              <a:rPr lang="ru-RU" sz="1800" dirty="0">
                <a:solidFill>
                  <a:prstClr val="black"/>
                </a:solidFill>
              </a:rPr>
              <a:t>Рассматриваются теоретические вопросы управления корпоративными финансами, формирования консолидированной финансовой отчетности, управления ресурсами и резервами, затратами, капиталом, активами и обязательствами, прибылью. Студенты смогут познакомиться с подходами к оценке стоимости бизнеса, денежных потоков, инвестиционных проектов, проведения финансового планирования. Приведены материалы по последним изменениям, связанным с дисконтированием дебиторской и кредиторской задолженности, вознаграждений работникам и оценочных обязательств с учетом МСФО. Показаны новые возможности предприятий, связанные с появлением новых видов счетов для ведения деятельности, сделками M&amp;A, LBO и др. На основании приведенного большого объема расчетного материала и примеров показан порядок принятия менеджерами управленческих </a:t>
            </a:r>
            <a:r>
              <a:rPr lang="ru-RU" sz="1800" dirty="0" smtClean="0">
                <a:solidFill>
                  <a:prstClr val="black"/>
                </a:solidFill>
              </a:rPr>
              <a:t>решений..</a:t>
            </a:r>
            <a:endParaRPr lang="ru-RU" sz="1800" dirty="0"/>
          </a:p>
        </p:txBody>
      </p:sp>
      <p:sp>
        <p:nvSpPr>
          <p:cNvPr id="5" name="Прямоугольник 4"/>
          <p:cNvSpPr/>
          <p:nvPr/>
        </p:nvSpPr>
        <p:spPr>
          <a:xfrm>
            <a:off x="1043608" y="6021288"/>
            <a:ext cx="7560840" cy="369332"/>
          </a:xfrm>
          <a:prstGeom prst="rect">
            <a:avLst/>
          </a:prstGeom>
        </p:spPr>
        <p:txBody>
          <a:bodyPr wrap="square">
            <a:spAutoFit/>
          </a:bodyPr>
          <a:lstStyle/>
          <a:p>
            <a:r>
              <a:rPr lang="ru-RU" b="1" dirty="0" smtClean="0"/>
              <a:t>Режим доступа:</a:t>
            </a:r>
            <a:r>
              <a:rPr lang="en-US" b="1" dirty="0" smtClean="0">
                <a:solidFill>
                  <a:schemeClr val="accent1">
                    <a:lumMod val="75000"/>
                  </a:schemeClr>
                </a:solidFill>
              </a:rPr>
              <a:t>http</a:t>
            </a:r>
            <a:r>
              <a:rPr lang="en-US" b="1" dirty="0">
                <a:solidFill>
                  <a:schemeClr val="accent1">
                    <a:lumMod val="75000"/>
                  </a:schemeClr>
                </a:solidFill>
              </a:rPr>
              <a:t>://znanium.com/bookread2.php?book=639050</a:t>
            </a:r>
            <a:endParaRPr lang="ru-RU" b="1" dirty="0">
              <a:solidFill>
                <a:schemeClr val="accent1">
                  <a:lumMod val="75000"/>
                </a:schemeClr>
              </a:solidFill>
            </a:endParaRPr>
          </a:p>
        </p:txBody>
      </p:sp>
      <p:pic>
        <p:nvPicPr>
          <p:cNvPr id="10242" name="Picture 2" descr="http://znanium.com/images/0639/639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2736304" cy="39604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66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40000"/>
              <a:lumOff val="60000"/>
            </a:schemeClr>
          </a:solidFill>
        </p:spPr>
        <p:txBody>
          <a:bodyPr>
            <a:noAutofit/>
          </a:bodyPr>
          <a:lstStyle/>
          <a:p>
            <a:r>
              <a:rPr lang="ru-RU" sz="2400" dirty="0" smtClean="0">
                <a:solidFill>
                  <a:prstClr val="black"/>
                </a:solidFill>
              </a:rPr>
              <a:t>Богатырев, С. Ю. </a:t>
            </a:r>
            <a:r>
              <a:rPr lang="ru-RU" sz="2400" b="1" dirty="0" smtClean="0"/>
              <a:t>Корпоративные </a:t>
            </a:r>
            <a:r>
              <a:rPr lang="ru-RU" sz="2400" b="1" dirty="0"/>
              <a:t>финансы: стоимостная оценка </a:t>
            </a:r>
            <a:r>
              <a:rPr lang="ru-RU" sz="2400" dirty="0"/>
              <a:t>: учеб. пособие / </a:t>
            </a:r>
            <a:r>
              <a:rPr lang="ru-RU" sz="2400" dirty="0" smtClean="0"/>
              <a:t>С. Ю</a:t>
            </a:r>
            <a:r>
              <a:rPr lang="ru-RU" sz="2400" dirty="0"/>
              <a:t>. Богатырев. — </a:t>
            </a:r>
            <a:r>
              <a:rPr lang="ru-RU" sz="2400" dirty="0" smtClean="0"/>
              <a:t>Москва : РИОР : </a:t>
            </a:r>
            <a:r>
              <a:rPr lang="ru-RU" sz="2400" dirty="0"/>
              <a:t>ИНФРА-М, 2018. — 164с.</a:t>
            </a:r>
          </a:p>
        </p:txBody>
      </p:sp>
      <p:sp>
        <p:nvSpPr>
          <p:cNvPr id="3" name="Объект 2"/>
          <p:cNvSpPr>
            <a:spLocks noGrp="1"/>
          </p:cNvSpPr>
          <p:nvPr>
            <p:ph sz="quarter" idx="1"/>
          </p:nvPr>
        </p:nvSpPr>
        <p:spPr>
          <a:xfrm>
            <a:off x="457200" y="1600201"/>
            <a:ext cx="4038600" cy="4205064"/>
          </a:xfrm>
        </p:spPr>
        <p:txBody>
          <a:bodyPr>
            <a:normAutofit fontScale="85000" lnSpcReduction="1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p:txBody>
      </p:sp>
      <p:sp>
        <p:nvSpPr>
          <p:cNvPr id="4" name="Объект 3"/>
          <p:cNvSpPr>
            <a:spLocks noGrp="1"/>
          </p:cNvSpPr>
          <p:nvPr>
            <p:ph sz="quarter" idx="2"/>
          </p:nvPr>
        </p:nvSpPr>
        <p:spPr>
          <a:xfrm>
            <a:off x="4499992" y="1600201"/>
            <a:ext cx="4186808" cy="4205064"/>
          </a:xfrm>
        </p:spPr>
        <p:txBody>
          <a:bodyPr>
            <a:normAutofit fontScale="85000" lnSpcReduction="10000"/>
          </a:bodyPr>
          <a:lstStyle/>
          <a:p>
            <a:pPr marL="0" lvl="0" indent="360000" algn="just">
              <a:spcBef>
                <a:spcPts val="0"/>
              </a:spcBef>
              <a:buNone/>
            </a:pPr>
            <a:endParaRPr lang="ru-RU" sz="1600" dirty="0" smtClean="0">
              <a:solidFill>
                <a:prstClr val="black"/>
              </a:solidFill>
            </a:endParaRPr>
          </a:p>
          <a:p>
            <a:pPr marL="0" lvl="0" indent="360000" algn="just">
              <a:spcBef>
                <a:spcPts val="0"/>
              </a:spcBef>
              <a:buNone/>
            </a:pPr>
            <a:r>
              <a:rPr lang="ru-RU" sz="1800" dirty="0">
                <a:solidFill>
                  <a:prstClr val="black"/>
                </a:solidFill>
              </a:rPr>
              <a:t>Учебное пособие посвящено практическому применению теории корпоративных финансов. Подробно разбираются основные темы, связанные со стоимостной оценкой: от анализа отчетности перед оценкой до подходов к оценке. Описываются новые, актуальные в современной оценочной практике техники расчетов, способы решения сегодняшних проблем. Демонстрируется практическое воплощение теории стоимостной оценки в конкретных расчетах, проведенных с использованием современных и модных информационно-аналитических систем </a:t>
            </a:r>
            <a:r>
              <a:rPr lang="ru-RU" sz="1800" dirty="0" err="1">
                <a:solidFill>
                  <a:prstClr val="black"/>
                </a:solidFill>
              </a:rPr>
              <a:t>Блумберг</a:t>
            </a:r>
            <a:r>
              <a:rPr lang="ru-RU" sz="1800" dirty="0">
                <a:solidFill>
                  <a:prstClr val="black"/>
                </a:solidFill>
              </a:rPr>
              <a:t> и Томсон Рейтер. Используется метод кейсов, когда студент погружается в реальную ситуацию с актуальными для отрасли проблемами. Для магистрантов и бакалавров, обучающихся по направлениям подготовки «Экономика». «Финансы и кредит</a:t>
            </a:r>
            <a:r>
              <a:rPr lang="ru-RU" sz="1800" dirty="0" smtClean="0">
                <a:solidFill>
                  <a:prstClr val="black"/>
                </a:solidFill>
              </a:rPr>
              <a:t>». </a:t>
            </a:r>
            <a:endParaRPr lang="ru-RU" sz="1800" dirty="0"/>
          </a:p>
        </p:txBody>
      </p:sp>
      <p:sp>
        <p:nvSpPr>
          <p:cNvPr id="5" name="Прямоугольник 4"/>
          <p:cNvSpPr/>
          <p:nvPr/>
        </p:nvSpPr>
        <p:spPr>
          <a:xfrm>
            <a:off x="1043608" y="6021288"/>
            <a:ext cx="7560840" cy="369332"/>
          </a:xfrm>
          <a:prstGeom prst="rect">
            <a:avLst/>
          </a:prstGeom>
        </p:spPr>
        <p:txBody>
          <a:bodyPr wrap="square">
            <a:spAutoFit/>
          </a:bodyPr>
          <a:lstStyle/>
          <a:p>
            <a:r>
              <a:rPr lang="ru-RU" b="1" dirty="0" smtClean="0"/>
              <a:t>Режим доступа:</a:t>
            </a:r>
            <a:r>
              <a:rPr lang="en-US" b="1" dirty="0" smtClean="0">
                <a:solidFill>
                  <a:schemeClr val="accent1">
                    <a:lumMod val="75000"/>
                  </a:schemeClr>
                </a:solidFill>
              </a:rPr>
              <a:t>http</a:t>
            </a:r>
            <a:r>
              <a:rPr lang="en-US" b="1" dirty="0">
                <a:solidFill>
                  <a:schemeClr val="accent1">
                    <a:lumMod val="75000"/>
                  </a:schemeClr>
                </a:solidFill>
              </a:rPr>
              <a:t>://znanium.com/bookread2.php?book=935325</a:t>
            </a:r>
            <a:endParaRPr lang="ru-RU" b="1" dirty="0">
              <a:solidFill>
                <a:schemeClr val="accent1">
                  <a:lumMod val="75000"/>
                </a:schemeClr>
              </a:solidFill>
            </a:endParaRPr>
          </a:p>
        </p:txBody>
      </p:sp>
      <p:pic>
        <p:nvPicPr>
          <p:cNvPr id="11266" name="Picture 2" descr="http://znanium.com/images/0935/9353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916832"/>
            <a:ext cx="2748007" cy="38884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18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l.milenko\Desktop\u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9465"/>
            <a:ext cx="9144000" cy="40551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794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506" y="116632"/>
            <a:ext cx="8410353" cy="1224137"/>
          </a:xfrm>
          <a:solidFill>
            <a:schemeClr val="accent3">
              <a:lumMod val="40000"/>
              <a:lumOff val="60000"/>
              <a:alpha val="80000"/>
            </a:schemeClr>
          </a:solidFill>
        </p:spPr>
        <p:txBody>
          <a:bodyPr>
            <a:noAutofit/>
          </a:bodyPr>
          <a:lstStyle/>
          <a:p>
            <a:r>
              <a:rPr lang="ru-RU" sz="2000" b="1" dirty="0"/>
              <a:t/>
            </a:r>
            <a:br>
              <a:rPr lang="ru-RU" sz="2000" b="1" dirty="0"/>
            </a:br>
            <a:r>
              <a:rPr lang="ru-RU" sz="2000" dirty="0"/>
              <a:t>Никитушкина, И. В.</a:t>
            </a:r>
            <a:r>
              <a:rPr lang="ru-RU" sz="2000" b="1" i="1" dirty="0"/>
              <a:t> </a:t>
            </a:r>
            <a:r>
              <a:rPr lang="ru-RU" sz="2000" b="1" dirty="0"/>
              <a:t>Корпоративные финансы </a:t>
            </a:r>
            <a:r>
              <a:rPr lang="ru-RU" sz="2000" dirty="0"/>
              <a:t>: учебник для академического </a:t>
            </a:r>
            <a:r>
              <a:rPr lang="ru-RU" sz="2000" dirty="0" err="1"/>
              <a:t>бакалавриата</a:t>
            </a:r>
            <a:r>
              <a:rPr lang="ru-RU" sz="2000" dirty="0"/>
              <a:t> / И. В. Никитушкина, С. Г. Макарова, С. С. </a:t>
            </a:r>
            <a:r>
              <a:rPr lang="ru-RU" sz="2000" dirty="0" err="1"/>
              <a:t>Студников</a:t>
            </a:r>
            <a:r>
              <a:rPr lang="ru-RU" sz="2000" dirty="0"/>
              <a:t> ; под </a:t>
            </a:r>
            <a:r>
              <a:rPr lang="ru-RU" sz="2000" dirty="0" smtClean="0"/>
              <a:t>ред</a:t>
            </a:r>
            <a:r>
              <a:rPr lang="ru-RU" sz="2000" dirty="0"/>
              <a:t>. И. В. Никитушкиной. </a:t>
            </a:r>
            <a:r>
              <a:rPr lang="ru-RU" sz="2000" dirty="0" smtClean="0"/>
              <a:t>—</a:t>
            </a:r>
            <a:r>
              <a:rPr lang="ru-RU" sz="2000" dirty="0" smtClean="0"/>
              <a:t>Москва </a:t>
            </a:r>
            <a:r>
              <a:rPr lang="ru-RU" sz="2000" dirty="0"/>
              <a:t>: </a:t>
            </a:r>
            <a:r>
              <a:rPr lang="ru-RU" sz="2000" dirty="0" err="1" smtClean="0"/>
              <a:t>Юрайт</a:t>
            </a:r>
            <a:r>
              <a:rPr lang="ru-RU" sz="2000" dirty="0"/>
              <a:t>, 2018. — 521 с</a:t>
            </a:r>
            <a:r>
              <a:rPr lang="ru-RU" sz="2000" dirty="0" smtClean="0"/>
              <a:t>.</a:t>
            </a:r>
            <a:r>
              <a:rPr lang="ru-RU" sz="2000" dirty="0">
                <a:latin typeface="Calibri Light" panose="020F0302020204030204" pitchFamily="34" charset="0"/>
              </a:rPr>
              <a:t/>
            </a:r>
            <a:br>
              <a:rPr lang="ru-RU" sz="2000" dirty="0">
                <a:latin typeface="Calibri Light" panose="020F0302020204030204" pitchFamily="34" charset="0"/>
              </a:rPr>
            </a:br>
            <a:endParaRPr lang="ru-RU" sz="2000" dirty="0">
              <a:latin typeface="Calibri Light" panose="020F0302020204030204" pitchFamily="34" charset="0"/>
            </a:endParaRPr>
          </a:p>
        </p:txBody>
      </p:sp>
      <p:sp>
        <p:nvSpPr>
          <p:cNvPr id="3" name="Объект 2"/>
          <p:cNvSpPr>
            <a:spLocks noGrp="1"/>
          </p:cNvSpPr>
          <p:nvPr>
            <p:ph sz="quarter" idx="1"/>
          </p:nvPr>
        </p:nvSpPr>
        <p:spPr>
          <a:xfrm>
            <a:off x="611560" y="1844823"/>
            <a:ext cx="3600400" cy="4217351"/>
          </a:xfrm>
          <a:solidFill>
            <a:srgbClr val="FAFAFA">
              <a:alpha val="80000"/>
            </a:srgbClr>
          </a:solidFill>
        </p:spPr>
        <p:txBody>
          <a:bodyPr anchor="ctr">
            <a:noAutofit/>
          </a:bodyPr>
          <a:lstStyle/>
          <a:p>
            <a:pPr marL="0" indent="360000" algn="just">
              <a:lnSpc>
                <a:spcPct val="100000"/>
              </a:lnSpc>
              <a:spcBef>
                <a:spcPts val="0"/>
              </a:spcBef>
              <a:buNone/>
            </a:pPr>
            <a:endParaRPr lang="ru-RU" sz="1600" dirty="0">
              <a:latin typeface="Georgia" pitchFamily="18" charset="0"/>
            </a:endParaRPr>
          </a:p>
        </p:txBody>
      </p:sp>
      <p:sp>
        <p:nvSpPr>
          <p:cNvPr id="7" name="Заголовок 3"/>
          <p:cNvSpPr txBox="1">
            <a:spLocks/>
          </p:cNvSpPr>
          <p:nvPr/>
        </p:nvSpPr>
        <p:spPr>
          <a:xfrm>
            <a:off x="361505" y="6056703"/>
            <a:ext cx="8339932" cy="636106"/>
          </a:xfrm>
          <a:prstGeom prst="rect">
            <a:avLst/>
          </a:prstGeom>
          <a:solidFill>
            <a:srgbClr val="FAFAFA">
              <a:alpha val="80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b="1" dirty="0" smtClean="0"/>
              <a:t>Адрес доступа: </a:t>
            </a:r>
            <a:r>
              <a:rPr lang="en-US" sz="1800" b="1" u="sng" dirty="0">
                <a:solidFill>
                  <a:srgbClr val="7030A0"/>
                </a:solidFill>
              </a:rPr>
              <a:t>https://biblio-online.ru/viewer/D6CA1F0C-6338-4028-AAE4-635C25C77678/korporativnye-finansy#page/1</a:t>
            </a:r>
            <a:endParaRPr lang="ru-RU" sz="1800" u="sng" dirty="0"/>
          </a:p>
        </p:txBody>
      </p:sp>
      <p:sp>
        <p:nvSpPr>
          <p:cNvPr id="4" name="Прямоугольник 3"/>
          <p:cNvSpPr/>
          <p:nvPr/>
        </p:nvSpPr>
        <p:spPr>
          <a:xfrm>
            <a:off x="4644008" y="1484785"/>
            <a:ext cx="4176464" cy="4278094"/>
          </a:xfrm>
          <a:prstGeom prst="rect">
            <a:avLst/>
          </a:prstGeom>
        </p:spPr>
        <p:txBody>
          <a:bodyPr wrap="square">
            <a:spAutoFit/>
          </a:bodyPr>
          <a:lstStyle/>
          <a:p>
            <a:r>
              <a:rPr lang="ru-RU" sz="1600" dirty="0"/>
              <a:t>Учебник отражает современные тенденции мировой финансовой науки и рассматривает широкий круг вопросов в области управления финансами компании, характерных для развитых и развивающихся рынков капитала. Особенностью данного учебника является использование заданий, составленных на основе публикаций периодической печати, затрагивающих вопросы из практики управления финансами современных российских компаний. Данный тип заданий позволяет применить полученные в рамках изучения теоретического материала знания и разобраться с наиболее типичными и в то же время сложными практическими вопросами, с которыми сталкиваются современные компании на практике. </a:t>
            </a:r>
          </a:p>
        </p:txBody>
      </p:sp>
      <p:pic>
        <p:nvPicPr>
          <p:cNvPr id="1028" name="Picture 4" descr="ÐÐÐ ÐÐÐ ÐÐ¢ÐÐÐÐ«Ð Ð¤ÐÐÐÐÐ¡Ð« ÐÐ¸ÐºÐ¸ÑÑÑÐºÐ¸Ð½Ð° Ð.Ð. - Ð¾ÑÐ². ÑÐµÐ´. Ð£ÑÐµÐ±Ð½Ð¸Ð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3240360" cy="420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144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506" y="116632"/>
            <a:ext cx="8410353" cy="1152128"/>
          </a:xfrm>
          <a:solidFill>
            <a:schemeClr val="accent3">
              <a:lumMod val="40000"/>
              <a:lumOff val="60000"/>
              <a:alpha val="80000"/>
            </a:schemeClr>
          </a:solidFill>
        </p:spPr>
        <p:txBody>
          <a:bodyPr>
            <a:noAutofit/>
          </a:bodyPr>
          <a:lstStyle/>
          <a:p>
            <a:r>
              <a:rPr lang="ru-RU" sz="2400" dirty="0" smtClean="0"/>
              <a:t>Леонтьев</a:t>
            </a:r>
            <a:r>
              <a:rPr lang="ru-RU" sz="2400" dirty="0"/>
              <a:t>, В. Е.</a:t>
            </a:r>
            <a:r>
              <a:rPr lang="ru-RU" sz="2400" b="1" i="1" dirty="0"/>
              <a:t> </a:t>
            </a:r>
            <a:r>
              <a:rPr lang="ru-RU" sz="2400" b="1" dirty="0"/>
              <a:t>Корпоративные финансы </a:t>
            </a:r>
            <a:r>
              <a:rPr lang="ru-RU" sz="2400" dirty="0"/>
              <a:t>: учебник для академического </a:t>
            </a:r>
            <a:r>
              <a:rPr lang="ru-RU" sz="2400" dirty="0" err="1"/>
              <a:t>бакалавриата</a:t>
            </a:r>
            <a:r>
              <a:rPr lang="ru-RU" sz="2400" dirty="0"/>
              <a:t> / В. Е. Леонтьев, В. В. Бочаров, Н. П. </a:t>
            </a:r>
            <a:r>
              <a:rPr lang="ru-RU" sz="2400" dirty="0" err="1" smtClean="0"/>
              <a:t>Радковская</a:t>
            </a:r>
            <a:r>
              <a:rPr lang="ru-RU" sz="2400" dirty="0" smtClean="0"/>
              <a:t>. </a:t>
            </a:r>
            <a:r>
              <a:rPr lang="ru-RU" sz="2400" dirty="0"/>
              <a:t>— </a:t>
            </a:r>
            <a:r>
              <a:rPr lang="ru-RU" sz="2400" dirty="0" smtClean="0"/>
              <a:t>Москва </a:t>
            </a:r>
            <a:r>
              <a:rPr lang="ru-RU" sz="2400" dirty="0"/>
              <a:t>: </a:t>
            </a:r>
            <a:r>
              <a:rPr lang="ru-RU" sz="2400" dirty="0" err="1" smtClean="0"/>
              <a:t>Юрайт</a:t>
            </a:r>
            <a:r>
              <a:rPr lang="ru-RU" sz="2400" dirty="0"/>
              <a:t>, 2018. — 354 с. </a:t>
            </a:r>
          </a:p>
        </p:txBody>
      </p:sp>
      <p:sp>
        <p:nvSpPr>
          <p:cNvPr id="3" name="Объект 2"/>
          <p:cNvSpPr>
            <a:spLocks noGrp="1"/>
          </p:cNvSpPr>
          <p:nvPr>
            <p:ph sz="quarter" idx="1"/>
          </p:nvPr>
        </p:nvSpPr>
        <p:spPr>
          <a:xfrm>
            <a:off x="365159" y="1817881"/>
            <a:ext cx="3702785" cy="4244293"/>
          </a:xfrm>
          <a:solidFill>
            <a:srgbClr val="FAFAFA">
              <a:alpha val="80000"/>
            </a:srgbClr>
          </a:solidFill>
        </p:spPr>
        <p:txBody>
          <a:bodyPr anchor="ctr">
            <a:noAutofit/>
          </a:bodyPr>
          <a:lstStyle/>
          <a:p>
            <a:pPr marL="0" indent="360000" algn="just">
              <a:lnSpc>
                <a:spcPct val="100000"/>
              </a:lnSpc>
              <a:spcBef>
                <a:spcPts val="0"/>
              </a:spcBef>
              <a:buNone/>
            </a:pPr>
            <a:endParaRPr lang="ru-RU" sz="1600" dirty="0">
              <a:latin typeface="Georgia" pitchFamily="18" charset="0"/>
            </a:endParaRPr>
          </a:p>
        </p:txBody>
      </p:sp>
      <p:sp>
        <p:nvSpPr>
          <p:cNvPr id="7" name="Заголовок 3"/>
          <p:cNvSpPr txBox="1">
            <a:spLocks/>
          </p:cNvSpPr>
          <p:nvPr/>
        </p:nvSpPr>
        <p:spPr>
          <a:xfrm>
            <a:off x="361505" y="6056703"/>
            <a:ext cx="8339932" cy="636106"/>
          </a:xfrm>
          <a:prstGeom prst="rect">
            <a:avLst/>
          </a:prstGeom>
          <a:solidFill>
            <a:srgbClr val="FAFAFA">
              <a:alpha val="80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b="1" dirty="0" smtClean="0"/>
              <a:t>Адрес доступа: </a:t>
            </a:r>
            <a:r>
              <a:rPr lang="en-US" sz="1800" b="1" u="sng" dirty="0">
                <a:solidFill>
                  <a:srgbClr val="7030A0"/>
                </a:solidFill>
              </a:rPr>
              <a:t>https://biblio-online.ru/viewer/548170B7-3337-4926-B4CF-A75FF345BBB7/korporativnye-finansy#page/1</a:t>
            </a:r>
            <a:endParaRPr lang="ru-RU" sz="1800" u="sng" dirty="0"/>
          </a:p>
        </p:txBody>
      </p:sp>
      <p:sp>
        <p:nvSpPr>
          <p:cNvPr id="4" name="Прямоугольник 3"/>
          <p:cNvSpPr/>
          <p:nvPr/>
        </p:nvSpPr>
        <p:spPr>
          <a:xfrm>
            <a:off x="4644008" y="1844824"/>
            <a:ext cx="4057429" cy="4031873"/>
          </a:xfrm>
          <a:prstGeom prst="rect">
            <a:avLst/>
          </a:prstGeom>
        </p:spPr>
        <p:txBody>
          <a:bodyPr wrap="square">
            <a:spAutoFit/>
          </a:bodyPr>
          <a:lstStyle/>
          <a:p>
            <a:r>
              <a:rPr lang="ru-RU" sz="1600" dirty="0"/>
              <a:t>В издании на основе опыта деятельности российских и зарубежных корпораций освещены базовые концепции корпоративных финансов, финансовая и инвестиционная политика корпораций, их взаимодействие с участниками финансового рынка, излагаются практические аспекты формирования и использования капитала, доходов (расходов) и прибыли, финансирования инвестиций, финансового планирования, бюджетирования и контроля. Большое внимание уделено и такой актуальной проблеме, как управление денежными (финансовыми) потоками. </a:t>
            </a:r>
            <a:r>
              <a:rPr lang="ru-RU" sz="1600" dirty="0" smtClean="0"/>
              <a:t>В </a:t>
            </a:r>
            <a:r>
              <a:rPr lang="ru-RU" sz="1600" dirty="0"/>
              <a:t>учебник включены контрольные вопросы, задания и тесты.</a:t>
            </a:r>
          </a:p>
        </p:txBody>
      </p:sp>
      <p:pic>
        <p:nvPicPr>
          <p:cNvPr id="2050" name="Picture 2" descr="ÐÐÐ ÐÐÐ ÐÐ¢ÐÐÐÐ«Ð Ð¤ÐÐÐÐÐ¡Ð« ÐÐµÐ¾Ð½ÑÑÐµÐ² Ð.Ð., ÐÐ¾ÑÐ°ÑÐ¾Ð² Ð.Ð., Ð Ð°Ð´ÐºÐ¾Ð²ÑÐºÐ°Ñ Ð.Ð. Ð£ÑÐµÐ±Ð½Ð¸Ð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17882"/>
            <a:ext cx="3168352" cy="423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871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506" y="231818"/>
            <a:ext cx="8410353" cy="1036942"/>
          </a:xfrm>
          <a:solidFill>
            <a:schemeClr val="accent3">
              <a:lumMod val="40000"/>
              <a:lumOff val="60000"/>
              <a:alpha val="80000"/>
            </a:schemeClr>
          </a:solidFill>
        </p:spPr>
        <p:txBody>
          <a:bodyPr>
            <a:noAutofit/>
          </a:bodyPr>
          <a:lstStyle/>
          <a:p>
            <a:r>
              <a:rPr lang="ru-RU" sz="2400" b="1" dirty="0" smtClean="0"/>
              <a:t>Теплова</a:t>
            </a:r>
            <a:r>
              <a:rPr lang="ru-RU" sz="2400" b="1" dirty="0"/>
              <a:t>, Т. В.</a:t>
            </a:r>
            <a:r>
              <a:rPr lang="ru-RU" sz="2400" b="1" i="1" dirty="0"/>
              <a:t> </a:t>
            </a:r>
            <a:r>
              <a:rPr lang="ru-RU" sz="2400" b="1" dirty="0"/>
              <a:t>Корпоративные финансы в 2 ч. Часть 1 </a:t>
            </a:r>
            <a:r>
              <a:rPr lang="ru-RU" sz="2400" dirty="0"/>
              <a:t>: учебник и практикум для академического </a:t>
            </a:r>
            <a:r>
              <a:rPr lang="ru-RU" sz="2400" dirty="0" err="1"/>
              <a:t>бакалавриата</a:t>
            </a:r>
            <a:r>
              <a:rPr lang="ru-RU" sz="2400" dirty="0"/>
              <a:t> / Т. В. Теплова. — М. : Издательство </a:t>
            </a:r>
            <a:r>
              <a:rPr lang="ru-RU" sz="2400" dirty="0" err="1"/>
              <a:t>Юрайт</a:t>
            </a:r>
            <a:r>
              <a:rPr lang="ru-RU" sz="2400" dirty="0"/>
              <a:t>, 2018. — 390 </a:t>
            </a:r>
            <a:r>
              <a:rPr lang="ru-RU" sz="2400" dirty="0" smtClean="0"/>
              <a:t>с</a:t>
            </a:r>
            <a:endParaRPr lang="ru-RU" sz="2400" cap="all" dirty="0"/>
          </a:p>
        </p:txBody>
      </p:sp>
      <p:sp>
        <p:nvSpPr>
          <p:cNvPr id="3" name="Объект 2"/>
          <p:cNvSpPr>
            <a:spLocks noGrp="1"/>
          </p:cNvSpPr>
          <p:nvPr>
            <p:ph sz="quarter" idx="1"/>
          </p:nvPr>
        </p:nvSpPr>
        <p:spPr>
          <a:xfrm>
            <a:off x="365159" y="1844823"/>
            <a:ext cx="3630777" cy="4217351"/>
          </a:xfrm>
          <a:solidFill>
            <a:srgbClr val="FAFAFA">
              <a:alpha val="80000"/>
            </a:srgbClr>
          </a:solidFill>
        </p:spPr>
        <p:txBody>
          <a:bodyPr anchor="ctr">
            <a:noAutofit/>
          </a:bodyPr>
          <a:lstStyle/>
          <a:p>
            <a:pPr marL="0" indent="360000" algn="just">
              <a:lnSpc>
                <a:spcPct val="100000"/>
              </a:lnSpc>
              <a:spcBef>
                <a:spcPts val="0"/>
              </a:spcBef>
              <a:buNone/>
            </a:pPr>
            <a:endParaRPr lang="ru-RU" sz="1600" dirty="0">
              <a:latin typeface="Georgia" pitchFamily="18" charset="0"/>
            </a:endParaRPr>
          </a:p>
        </p:txBody>
      </p:sp>
      <p:sp>
        <p:nvSpPr>
          <p:cNvPr id="7" name="Заголовок 3"/>
          <p:cNvSpPr txBox="1">
            <a:spLocks/>
          </p:cNvSpPr>
          <p:nvPr/>
        </p:nvSpPr>
        <p:spPr>
          <a:xfrm>
            <a:off x="361505" y="6056703"/>
            <a:ext cx="8339932" cy="636106"/>
          </a:xfrm>
          <a:prstGeom prst="rect">
            <a:avLst/>
          </a:prstGeom>
          <a:solidFill>
            <a:srgbClr val="FAFAFA">
              <a:alpha val="80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b="1" dirty="0" smtClean="0"/>
              <a:t>Адрес доступа: </a:t>
            </a:r>
            <a:r>
              <a:rPr lang="en-US" sz="1800" b="1" u="sng" dirty="0">
                <a:solidFill>
                  <a:srgbClr val="7030A0"/>
                </a:solidFill>
              </a:rPr>
              <a:t>https://biblio-online.ru/viewer/7D544AFA-C236-4129-9728-04317A1D4FB0/korporativnye-finansy-v-2-ch-chast-1#page/1</a:t>
            </a:r>
            <a:endParaRPr lang="ru-RU" sz="1800" u="sng" dirty="0"/>
          </a:p>
        </p:txBody>
      </p:sp>
      <p:sp>
        <p:nvSpPr>
          <p:cNvPr id="4" name="Прямоугольник 3"/>
          <p:cNvSpPr/>
          <p:nvPr/>
        </p:nvSpPr>
        <p:spPr>
          <a:xfrm>
            <a:off x="4644007" y="1844824"/>
            <a:ext cx="3960441" cy="4524315"/>
          </a:xfrm>
          <a:prstGeom prst="rect">
            <a:avLst/>
          </a:prstGeom>
        </p:spPr>
        <p:txBody>
          <a:bodyPr wrap="square">
            <a:spAutoFit/>
          </a:bodyPr>
          <a:lstStyle/>
          <a:p>
            <a:pPr lvl="0"/>
            <a:r>
              <a:rPr lang="ru-RU" sz="1600" dirty="0">
                <a:solidFill>
                  <a:prstClr val="black"/>
                </a:solidFill>
              </a:rPr>
              <a:t>Учебник раскрывает принципы и логику построения финансовой политики компании. В книге показана специфичность современной финансовой аналитики, объяснен понятийный аппарат современных моделей управления финансовыми потоками коммерческой организации на примере корпорации. Основной акцент сделан на разграничении двух аналитических моделей анализа компании учетной (бухгалтерской) и стоимостной (финансовой, инвестиционной). Контрольные вопросы, тесты с ответами и комментариями, примеры решения задач, основные термины помогут студентам закрепить полученные знания.</a:t>
            </a:r>
          </a:p>
          <a:p>
            <a:endParaRPr lang="ru-RU" sz="1600" dirty="0"/>
          </a:p>
        </p:txBody>
      </p:sp>
      <p:pic>
        <p:nvPicPr>
          <p:cNvPr id="3074" name="Picture 2" descr="ÐÐÐ ÐÐÐ ÐÐ¢ÐÐÐÐ«Ð Ð¤ÐÐÐÐÐ¡Ð« Ð¢ÐµÐ¿Ð»Ð¾Ð²Ð° Ð¢.Ð. Ð£ÑÐµÐ±Ð½Ð¸Ðº Ð¸ Ð¿ÑÐ°ÐºÑÐ¸ÐºÑÐ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1420"/>
            <a:ext cx="3096344" cy="407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575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379</TotalTime>
  <Words>1045</Words>
  <Application>Microsoft Office PowerPoint</Application>
  <PresentationFormat>Экран (4:3)</PresentationFormat>
  <Paragraphs>81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Обычная</vt:lpstr>
      <vt:lpstr>Презентация PowerPoint</vt:lpstr>
      <vt:lpstr>Презентация PowerPoint</vt:lpstr>
      <vt:lpstr>Чараева, М. В. Корпоративные финансы : учеб. пособие  / М. В. Чараева. — Москва : ИНФРА-М, 2018. — 286 с. </vt:lpstr>
      <vt:lpstr>Самылин, А. И. Корпоративные финансы. Финансовые расчеты : учебник / А. И. Самылин. — Москва : ИНФРА-М, 2017.— 472 с. </vt:lpstr>
      <vt:lpstr>Богатырев, С. Ю. Корпоративные финансы: стоимостная оценка : учеб. пособие / С. Ю. Богатырев. — Москва : РИОР : ИНФРА-М, 2018. — 164с.</vt:lpstr>
      <vt:lpstr>Презентация PowerPoint</vt:lpstr>
      <vt:lpstr> Никитушкина, И. В. Корпоративные финансы : учебник для академического бакалавриата / И. В. Никитушкина, С. Г. Макарова, С. С. Студников ; под ред. И. В. Никитушкиной. —Москва : Юрайт, 2018. — 521 с. </vt:lpstr>
      <vt:lpstr>Леонтьев, В. Е. Корпоративные финансы : учебник для академического бакалавриата / В. Е. Леонтьев, В. В. Бочаров, Н. П. Радковская. — Москва : Юрайт, 2018. — 354 с. </vt:lpstr>
      <vt:lpstr>Теплова, Т. В. Корпоративные финансы в 2 ч. Часть 1 : учебник и практикум для академического бакалавриата / Т. В. Теплова. — М. : Издательство Юрайт, 2018. — 390 с</vt:lpstr>
      <vt:lpstr>Теплова, Т. В. Корпоративные финансы в 2 ч. Часть 2 : учебник и практикум для академического бакалавриата / Т. В. Теплова. — Москва : Юрайт, 2018. — 270 с</vt:lpstr>
      <vt:lpstr>Никитушкина, И. В. Корпоративные финансы. Практикум : учебное пособие для академического бакалавриата / И. В. Никитушкина, С. Г. Макарова, С. С. Студников ; под ред. И. В. Никитушкиной. — Москва : Юрайт, 2018. — 189 с.</vt:lpstr>
      <vt:lpstr>Овечкина, А. И. Корпоративные финансы. Практикум : учебное пособие для академического бакалавриата / А. И. Овечкина, Н. П. Петрова. — Москва : Юрайт, 2018. — 227 с. — </vt:lpstr>
      <vt:lpstr>Берзон, Н. И. Корпоративные финансы : учебное пособие для академического бакалавриата / под ред. Н. И. Берзона. — Москва : Юрайт, 2018. — 212 с. </vt:lpstr>
      <vt:lpstr>Ибрагимов, Р. Г. Корпоративные финансы. Финансовые решения и ценность фирмы : учебное пособие для бакалавриата и магистратуры / Р. Г. Ибрагимов. — Москва : Юрайт, 2018. — 184 с. </vt:lpstr>
      <vt:lpstr>ПО ВСЕМ ВОПРОСАМ ДОСТУПА  К ЭЛЕКТРОННЫМ РЕСУРСАМ  НАУЧНОЙ БИБЛИОТЕКИ НГУЭУ  ОБРАЩАТЬСЯ ПО АДРЕСУ   E-LIBRARY@NSUEM.RU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Миленко Ирина Львовна</dc:creator>
  <cp:lastModifiedBy>Соколова Ольга Викторовна</cp:lastModifiedBy>
  <cp:revision>43</cp:revision>
  <dcterms:created xsi:type="dcterms:W3CDTF">2018-10-04T07:45:26Z</dcterms:created>
  <dcterms:modified xsi:type="dcterms:W3CDTF">2018-11-22T04:28:52Z</dcterms:modified>
</cp:coreProperties>
</file>