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FE15F9-EA18-45FD-BE37-2DB1AFA3A6CE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28C287-B379-4B71-9F72-AA10DA60F8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kti.ru/img/news/2181/big_a7e83a55f06b3927606e993c7474991b131859c5be6cfacfd462db54fb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801200" cy="69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5" y="3223559"/>
            <a:ext cx="3384376" cy="326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FF0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FF0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ehrens KursivC"/>
                <a:ea typeface="Calibri"/>
                <a:cs typeface="Times New Roman"/>
              </a:rPr>
              <a:t>            переговоры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b="1" dirty="0">
              <a:solidFill>
                <a:srgbClr val="FF0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ehrens KursivC"/>
                <a:ea typeface="Calibri"/>
                <a:cs typeface="Times New Roman"/>
              </a:rPr>
              <a:t>             встречи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223558"/>
            <a:ext cx="3456384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Behrens KursivC"/>
                <a:ea typeface="Calibri"/>
                <a:cs typeface="Times New Roman"/>
              </a:rPr>
              <a:t>Коммуникации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Behrens KursivC"/>
                <a:ea typeface="Calibri"/>
                <a:cs typeface="Times New Roman"/>
              </a:rPr>
              <a:t>   </a:t>
            </a:r>
            <a:endParaRPr lang="ru-RU" sz="3200" b="1" dirty="0" smtClean="0">
              <a:solidFill>
                <a:srgbClr val="FFC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Behrens KursivC"/>
                <a:ea typeface="Calibri"/>
                <a:cs typeface="Times New Roman"/>
              </a:rPr>
              <a:t>     беседы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FF0000"/>
              </a:solidFill>
              <a:latin typeface="Behrens KursivC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188641"/>
            <a:ext cx="995521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268761"/>
            <a:ext cx="34321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7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.l.milenko\Desktop\u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465"/>
            <a:ext cx="9144000" cy="4055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8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/>
              <a:t>Скибицкая, И. Ю.</a:t>
            </a:r>
            <a:r>
              <a:rPr lang="ru-RU" sz="2400" i="1" dirty="0"/>
              <a:t> </a:t>
            </a:r>
            <a:r>
              <a:rPr lang="ru-RU" sz="2400" b="1" dirty="0"/>
              <a:t>Деловое общение </a:t>
            </a:r>
            <a:r>
              <a:rPr lang="ru-RU" sz="2400" dirty="0"/>
              <a:t>: учебник и практикум для академического </a:t>
            </a:r>
            <a:r>
              <a:rPr lang="ru-RU" sz="2400" dirty="0" err="1"/>
              <a:t>бакалавриата</a:t>
            </a:r>
            <a:r>
              <a:rPr lang="ru-RU" sz="2400" dirty="0"/>
              <a:t> / И. Ю. Скибицкая, Э. Г. </a:t>
            </a:r>
            <a:r>
              <a:rPr lang="ru-RU" sz="2400" dirty="0" err="1"/>
              <a:t>Скибицкий</a:t>
            </a:r>
            <a:r>
              <a:rPr lang="ru-RU" sz="2400" dirty="0"/>
              <a:t>. — </a:t>
            </a:r>
            <a:r>
              <a:rPr lang="ru-RU" sz="2400" dirty="0" smtClean="0"/>
              <a:t>Москва </a:t>
            </a:r>
            <a:r>
              <a:rPr lang="ru-RU" sz="2400" dirty="0"/>
              <a:t>: </a:t>
            </a:r>
            <a:r>
              <a:rPr lang="ru-RU" sz="2400" dirty="0" err="1" smtClean="0"/>
              <a:t>Юрайт</a:t>
            </a:r>
            <a:r>
              <a:rPr lang="ru-RU" sz="2400" dirty="0"/>
              <a:t>, 2018. — 247 с.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Деловое </a:t>
            </a:r>
            <a:r>
              <a:rPr lang="ru-RU" sz="1800" dirty="0">
                <a:solidFill>
                  <a:prstClr val="black"/>
                </a:solidFill>
              </a:rPr>
              <a:t>общение в современном мире — один из надежных инструментов совместного поиска оптимального решения различных задач. Культура делового общения всегда была предметом особого внимания. Для того чтобы добиться успеха, необходимо, прежде всего, научиться общаться. В данном учебнике приводится системный анализ человеческого общения: сущность, цели, функции и средства. Автор рассматривает основы культуры делового общения и ее </a:t>
            </a:r>
            <a:r>
              <a:rPr lang="ru-RU" sz="1800" dirty="0" smtClean="0">
                <a:solidFill>
                  <a:prstClr val="black"/>
                </a:solidFill>
              </a:rPr>
              <a:t>развития.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</a:t>
            </a:r>
            <a:r>
              <a:rPr lang="en-US" dirty="0">
                <a:solidFill>
                  <a:prstClr val="black"/>
                </a:solidFill>
              </a:rPr>
              <a:t>https://biblio-online.ru/viewer/872369EE-45C7-40E0-8E44-1FE8011E76D8/delovoe-obschenie#page/1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2" name="Picture 2" descr="ÐÐÐÐÐÐÐ ÐÐÐ©ÐÐÐÐ Ð¡ÐºÐ¸Ð±Ð¸ÑÐºÐ°Ñ Ð. Ð®., Ð¡ÐºÐ¸Ð±Ð¸ÑÐºÐ¸Ð¹ Ð­. Ð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0811"/>
            <a:ext cx="2736304" cy="41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7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/>
              <a:t>Панфилова, А. П.</a:t>
            </a:r>
            <a:r>
              <a:rPr lang="ru-RU" sz="2400" i="1" dirty="0"/>
              <a:t> </a:t>
            </a:r>
            <a:r>
              <a:rPr lang="ru-RU" sz="2400" b="1" dirty="0"/>
              <a:t>Культура речи и деловое общение </a:t>
            </a:r>
            <a:r>
              <a:rPr lang="ru-RU" sz="2400" dirty="0"/>
              <a:t>в 2 ч. </a:t>
            </a:r>
            <a:r>
              <a:rPr lang="ru-RU" sz="2400" dirty="0" smtClean="0"/>
              <a:t>Ч. </a:t>
            </a:r>
            <a:r>
              <a:rPr lang="ru-RU" sz="2400" dirty="0"/>
              <a:t>1 : учебник и практикум для академического бакалавриата / А. П. Панфилова, А. В. </a:t>
            </a:r>
            <a:r>
              <a:rPr lang="ru-RU" sz="2400" dirty="0" err="1"/>
              <a:t>Долматов</a:t>
            </a:r>
            <a:r>
              <a:rPr lang="ru-RU" sz="2400" dirty="0"/>
              <a:t> ; под </a:t>
            </a:r>
            <a:r>
              <a:rPr lang="ru-RU" sz="2400" dirty="0" smtClean="0"/>
              <a:t>ред</a:t>
            </a:r>
            <a:r>
              <a:rPr lang="ru-RU" sz="2400" dirty="0"/>
              <a:t>. А. П. Панфиловой. — </a:t>
            </a:r>
            <a:r>
              <a:rPr lang="ru-RU" sz="2400" dirty="0" smtClean="0"/>
              <a:t>Москва </a:t>
            </a:r>
            <a:r>
              <a:rPr lang="ru-RU" sz="2400" dirty="0"/>
              <a:t>: </a:t>
            </a:r>
            <a:r>
              <a:rPr lang="ru-RU" sz="2400" dirty="0" err="1" smtClean="0"/>
              <a:t>Юрайт</a:t>
            </a:r>
            <a:r>
              <a:rPr lang="ru-RU" sz="2400" dirty="0"/>
              <a:t>, 2018. — 231 с. 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Настоящий учебник всесторонне охватывает такие вопросы, как современная деловая риторика и этика делового взаимодействия; культура устной и письменной форм общения; роль делового общения в профессиональной деятельности, коммуникативная, перцептивная и интерактивная функции делового взаимодействия; вербальные (говорение и слушание) и невербальные средства делового общения, сенсорные каналы и типы деловых партнеров.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</a:t>
            </a:r>
            <a:r>
              <a:rPr lang="en-US" dirty="0">
                <a:solidFill>
                  <a:prstClr val="black"/>
                </a:solidFill>
              </a:rPr>
              <a:t>https://biblio-online.ru/viewer/8E37F3A4-BB90-47FD-975C-94F52D8C7ACD/kultura-rechi-i-delovoe-obschenie-v-2-ch-chast-1#page/1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6" name="Picture 2" descr="ÐÐ£ÐÐ¬Ð¢Ð£Ð Ð Ð ÐÐ§Ð Ð ÐÐÐÐÐÐÐ ÐÐÐ©ÐÐÐÐ ÐÐ°Ð½ÑÐ¸Ð»Ð¾Ð²Ð° Ð.Ð. - Ð¾ÑÐ². ÑÐµÐ´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2833"/>
            <a:ext cx="2664295" cy="36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7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/>
              <a:t>Культура речи и деловое общение </a:t>
            </a:r>
            <a:r>
              <a:rPr lang="ru-RU" sz="2000" dirty="0"/>
              <a:t>: учебник и практикум для академического </a:t>
            </a:r>
            <a:r>
              <a:rPr lang="ru-RU" sz="2000" dirty="0" err="1"/>
              <a:t>бакалавриата</a:t>
            </a:r>
            <a:r>
              <a:rPr lang="ru-RU" sz="2000" dirty="0"/>
              <a:t> / В. В. Химик </a:t>
            </a:r>
            <a:r>
              <a:rPr lang="ru-RU" sz="2000" dirty="0" smtClean="0"/>
              <a:t>и др. </a:t>
            </a:r>
            <a:r>
              <a:rPr lang="ru-RU" sz="2000" dirty="0"/>
              <a:t>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308 с.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Учебник предлагает широкий подход к понятию «деловое общение»: это речевое обеспечение не только бизнеса, но и любой профессиональной деятельности, внеслужебных занятий, социальных контактов и т.д. Издание содержит необходимый объем информации, который позволит учащемуся разобраться в основных понятиях речевой коммуникации: язык и его функции, культура речи и речевая культура, стили и жанры общения, виды и правила деловой переписки, </a:t>
            </a:r>
            <a:r>
              <a:rPr lang="ru-RU" sz="1800" dirty="0" smtClean="0">
                <a:solidFill>
                  <a:prstClr val="black"/>
                </a:solidFill>
              </a:rPr>
              <a:t>делового красноречия. 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</a:t>
            </a:r>
            <a:r>
              <a:rPr lang="en-US" dirty="0">
                <a:solidFill>
                  <a:prstClr val="black"/>
                </a:solidFill>
              </a:rPr>
              <a:t>https://biblio-online.ru/viewer/32E0CAD2-3095-45F1-AF3B-715A9FB30630/kultura-rechi-i-delovoe-obschenie#page/1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90" name="Picture 2" descr="ÐÐ£ÐÐ¬Ð¢Ð£Ð Ð Ð ÐÐ§Ð Ð ÐÐÐÐÐÐÐ ÐÐÐ©ÐÐÐÐ Ð¥Ð¸Ð¼Ð¸Ðº Ð.Ð. - ÐÑÐ². ÑÐµÐ´., ÐÐ¾Ð»ÐºÐ¾Ð²Ð° Ð.Ð. - ÐÑÐ². ÑÐµÐ´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39"/>
            <a:ext cx="2736304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/>
              <a:t>Колышкина, Т. Б.</a:t>
            </a:r>
            <a:r>
              <a:rPr lang="ru-RU" sz="2000" i="1" dirty="0"/>
              <a:t> </a:t>
            </a:r>
            <a:r>
              <a:rPr lang="ru-RU" sz="2000" b="1" dirty="0"/>
              <a:t>Деловые коммуникации, документооборот и делопроизводство </a:t>
            </a:r>
            <a:r>
              <a:rPr lang="ru-RU" sz="2000" dirty="0"/>
              <a:t>: </a:t>
            </a:r>
            <a:r>
              <a:rPr lang="ru-RU" sz="2000" dirty="0" smtClean="0"/>
              <a:t>учеб. пособие </a:t>
            </a:r>
            <a:r>
              <a:rPr lang="ru-RU" sz="2000" dirty="0"/>
              <a:t>для прикладного бакалавриата / Т. Б. Колышкина, И. В. </a:t>
            </a:r>
            <a:r>
              <a:rPr lang="ru-RU" sz="2000" dirty="0" err="1"/>
              <a:t>Шустина</a:t>
            </a:r>
            <a:r>
              <a:rPr lang="ru-RU" sz="2000" dirty="0" smtClean="0"/>
              <a:t>.—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163 с.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Пособие знакомит читателя с основными требованиями, предъявляемыми к речевому поведению делового человека, формирует необходимые компетенции в области деловой коммуникации. В книге представлены рекомендации по использованию речевых этикетных формул в ситуациях делового общения, норм русского языка, также присутствует описание основных видов документов и даны рекомендации по их составлению. В издании представлены тренировочные </a:t>
            </a:r>
            <a:r>
              <a:rPr lang="ru-RU" sz="1800" dirty="0" smtClean="0">
                <a:solidFill>
                  <a:prstClr val="black"/>
                </a:solidFill>
              </a:rPr>
              <a:t>задания.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</a:t>
            </a:r>
            <a:r>
              <a:rPr lang="en-US" dirty="0">
                <a:solidFill>
                  <a:prstClr val="black"/>
                </a:solidFill>
              </a:rPr>
              <a:t>https://biblio-online.ru/viewer/6E7D0BC9-15EE-44FC-A7B8-1DCA54C136F1/delovye-kommunikacii-dokumentooborot-i-deloproizvodstvo#page/1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4" name="Picture 2" descr="ÐÐÐÐÐÐ«Ð ÐÐÐÐÐ£ÐÐÐÐÐ¦ÐÐ, ÐÐÐÐ£ÐÐÐÐ¢ÐÐÐÐÐ ÐÐ¢ Ð ÐÐÐÐÐÐ ÐÐÐÐÐÐÐ¡Ð¢ÐÐ ÐÐ¾Ð»ÑÑÐºÐ¸Ð½Ð° Ð¢. Ð., Ð¨ÑÑÑÐ¸Ð½Ð° Ð. Ð. Ð£ÑÐµÐ±Ð½Ð¾Ðµ Ð¿Ð¾ÑÐ¾Ð±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736303" cy="38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2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/>
              <a:t>Жернакова, М. Б.</a:t>
            </a:r>
            <a:r>
              <a:rPr lang="ru-RU" sz="2000" i="1" dirty="0"/>
              <a:t> </a:t>
            </a:r>
            <a:r>
              <a:rPr lang="ru-RU" sz="2000" b="1" dirty="0"/>
              <a:t>Деловые коммуникации </a:t>
            </a:r>
            <a:r>
              <a:rPr lang="ru-RU" sz="2000" dirty="0"/>
              <a:t>: учебник и практикум для прикладного </a:t>
            </a:r>
            <a:r>
              <a:rPr lang="ru-RU" sz="2000" dirty="0" err="1"/>
              <a:t>бакалавриата</a:t>
            </a:r>
            <a:r>
              <a:rPr lang="ru-RU" sz="2000" dirty="0"/>
              <a:t> / М. Б. Жернакова, И. А. Румянцева. 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370 с.  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В учебнике рассмотрен широкий круг вопросов, касающихся организации и реализации коммуникаций в процессе управления. Представлены основные виды деловых коммуникаций, их функции, потенциальные преграды и помехи в деловом общении, основы деловой этики, этикета и культуры делового общения. Освещены особенности публичных коммуникаций. Материал снабжен рисунками и таблицами, теория подтверждается практическими примерами, 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</a:t>
            </a:r>
            <a:r>
              <a:rPr lang="en-US" dirty="0">
                <a:solidFill>
                  <a:prstClr val="black"/>
                </a:solidFill>
              </a:rPr>
              <a:t>https://biblio-online.ru/viewer/F3C6BD44-D289-4AA4-8409-9D0D60BB76F1/delovye-kommunikacii#page/1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38" name="Picture 2" descr="ÐÐÐÐÐÐ«Ð ÐÐÐÐÐ£ÐÐÐÐÐ¦ÐÐ ÐÐµÑÐ½Ð°ÐºÐ¾Ð²Ð° Ð.Ð., Ð ÑÐ¼ÑÐ½ÑÐµÐ²Ð° Ð.Ð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2204863"/>
            <a:ext cx="2555379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8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/>
              <a:t>Культура речи и риторика для юристов </a:t>
            </a:r>
            <a:r>
              <a:rPr lang="ru-RU" sz="2000" dirty="0"/>
              <a:t>: учебник и практикум для академического </a:t>
            </a:r>
            <a:r>
              <a:rPr lang="ru-RU" sz="2000" dirty="0" err="1"/>
              <a:t>бакалавриата</a:t>
            </a:r>
            <a:r>
              <a:rPr lang="ru-RU" sz="2000" dirty="0"/>
              <a:t> / Н. А. </a:t>
            </a:r>
            <a:r>
              <a:rPr lang="ru-RU" sz="2000" dirty="0" smtClean="0"/>
              <a:t>Юшкова</a:t>
            </a:r>
            <a:r>
              <a:rPr lang="ru-RU" sz="2000" dirty="0"/>
              <a:t> </a:t>
            </a:r>
            <a:r>
              <a:rPr lang="ru-RU" sz="2000" dirty="0" smtClean="0"/>
              <a:t>и др. </a:t>
            </a:r>
            <a:r>
              <a:rPr lang="ru-RU" sz="2000" dirty="0"/>
              <a:t>— </a:t>
            </a:r>
            <a:r>
              <a:rPr lang="ru-RU" sz="2000" dirty="0" smtClean="0"/>
              <a:t>Москва 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321 с.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Учебник «Культура речи и риторика для юристов» поможет студентам избегать типичных ошибок, распространенных в современной устной и письменной речи, замечать дефектные фрагменты в текстах различных стилей и жанров, делать правку таких фрагментов и создавать собственные речевые произведения, соответствующие целям и задачам коммуникации. Кроме того, учебник дает возможность освоить приемы эффективной </a:t>
            </a:r>
            <a:r>
              <a:rPr lang="ru-RU" sz="1800" dirty="0" smtClean="0">
                <a:solidFill>
                  <a:prstClr val="black"/>
                </a:solidFill>
              </a:rPr>
              <a:t>аргументации.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</a:t>
            </a:r>
            <a:r>
              <a:rPr lang="en-US" dirty="0">
                <a:solidFill>
                  <a:prstClr val="black"/>
                </a:solidFill>
              </a:rPr>
              <a:t>https://biblio-online.ru/viewer/E7D1C804-2178-4B65-903A-C733EC274A75/kultura-rechi-i-ritorika-dlya-yuristov#page/1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362" name="Picture 2" descr="ÐÐ£ÐÐ¬Ð¢Ð£Ð Ð Ð ÐÐ§Ð Ð Ð ÐÐ¢ÐÐ ÐÐÐ ÐÐÐ¯ Ð®Ð ÐÐ¡Ð¢ÐÐ Ð®ÑÐºÐ¾Ð²Ð° Ð.Ð. - ÐÑÐ². ÑÐµÐ´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8" y="2132856"/>
            <a:ext cx="2497692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0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/>
              <a:t>Культура речи. Научная речь </a:t>
            </a:r>
            <a:r>
              <a:rPr lang="ru-RU" sz="2000" dirty="0"/>
              <a:t>: </a:t>
            </a:r>
            <a:r>
              <a:rPr lang="ru-RU" sz="2000" dirty="0" smtClean="0"/>
              <a:t>учеб. пособие </a:t>
            </a:r>
            <a:r>
              <a:rPr lang="ru-RU" sz="2000" dirty="0"/>
              <a:t>для бакалавриата и магистратуры / В. В. Химик </a:t>
            </a:r>
            <a:r>
              <a:rPr lang="ru-RU" sz="2000" dirty="0" smtClean="0"/>
              <a:t>и </a:t>
            </a:r>
            <a:r>
              <a:rPr lang="ru-RU" sz="2000" dirty="0"/>
              <a:t>др</a:t>
            </a:r>
            <a:r>
              <a:rPr lang="ru-RU" sz="2000" dirty="0" smtClean="0"/>
              <a:t>. </a:t>
            </a:r>
            <a:r>
              <a:rPr lang="ru-RU" sz="2000" dirty="0"/>
              <a:t>; под ред. В. В. Химика, Л. Б. Волковой. </a:t>
            </a:r>
            <a:r>
              <a:rPr lang="ru-RU" sz="2000" dirty="0" smtClean="0"/>
              <a:t>— </a:t>
            </a:r>
            <a:r>
              <a:rPr lang="ru-RU" sz="2000" dirty="0" smtClean="0"/>
              <a:t>Москва </a:t>
            </a:r>
            <a:r>
              <a:rPr lang="ru-RU" sz="2000" dirty="0"/>
              <a:t>: </a:t>
            </a:r>
            <a:r>
              <a:rPr lang="ru-RU" sz="2000" dirty="0" err="1" smtClean="0"/>
              <a:t>Юрайт</a:t>
            </a:r>
            <a:r>
              <a:rPr lang="ru-RU" sz="2000" dirty="0"/>
              <a:t>, 2018. — 270 с. 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В учебном пособии рассматриваются научный текст как объект изучения и обучения, особенности грамматики научной речи, теоретические и прикладные вопросы терминологии, фразеология в научном тексте. Отдельная глава посвящена проблемам обучения научной речи иностранцев. Издание дополнено вопросами для самоконтроля, которые способствуют лучшему усвоению материалов пособия, а также приложениями по различным специальностям.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Режим доступа:</a:t>
            </a:r>
            <a:r>
              <a:rPr lang="en-US" dirty="0">
                <a:solidFill>
                  <a:prstClr val="black"/>
                </a:solidFill>
              </a:rPr>
              <a:t>https://biblio-online.ru/viewer/262DA169-E953-4B8B-AA95-4F25DBCAE8EC/kultura-rechi-nauchnaya-rech#page/1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386" name="Picture 2" descr="ÐÐ£ÐÐ¬Ð¢Ð£Ð Ð Ð ÐÐ§Ð. ÐÐÐ£Ð§ÐÐÐ¯ Ð ÐÐ§Ð¬ Ð¥Ð¸Ð¼Ð¸Ðº Ð.Ð. - Ð¿Ð¾Ð´ ÑÐµÐ´., ÐÐ¾Ð»ÐºÐ¾Ð²Ð° Ð.Ð. - Ð¿Ð¾Ð´ ÑÐµÐ´. Ð£ÑÐµÐ±Ð½Ð¾Ðµ Ð¿Ð¾ÑÐ¾Ð±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38429"/>
            <a:ext cx="2664296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0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764704"/>
            <a:ext cx="65527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717032"/>
            <a:ext cx="64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АБОНЕМЕНТ УЧЕБНОЙ ЛИТЕРАТУРЫ ПРЕДЛАГАЕТ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              КНИЖНУЮ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ВЫСТАВКУ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    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ДЕЛОВОЕ ОБЩЕНИЕ</a:t>
            </a:r>
          </a:p>
          <a:p>
            <a:pPr algn="ctr"/>
            <a:endParaRPr lang="ru-RU" sz="2000" dirty="0" smtClean="0">
              <a:solidFill>
                <a:srgbClr val="0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F5C201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НАШ АДРЕС: КАМЕНСКАЯ, </a:t>
            </a:r>
            <a:r>
              <a:rPr lang="ru-RU" sz="2000">
                <a:solidFill>
                  <a:srgbClr val="F5C201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56</a:t>
            </a:r>
            <a:r>
              <a:rPr lang="ru-RU" sz="2000" smtClean="0">
                <a:solidFill>
                  <a:srgbClr val="F5C201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, к. 8</a:t>
            </a:r>
            <a:r>
              <a:rPr lang="ru-RU" sz="2000" dirty="0">
                <a:solidFill>
                  <a:srgbClr val="F5C201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21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ibliogvard.ru/wp-content/uploads/2017/06/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394"/>
            <a:ext cx="9144000" cy="4242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0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2400" dirty="0" smtClean="0"/>
              <a:t>Кузнецов, И. Н. </a:t>
            </a:r>
            <a:r>
              <a:rPr lang="ru-RU" sz="2400" b="1" dirty="0" smtClean="0"/>
              <a:t>Деловое </a:t>
            </a:r>
            <a:r>
              <a:rPr lang="ru-RU" sz="2400" b="1" dirty="0"/>
              <a:t>общение</a:t>
            </a:r>
            <a:r>
              <a:rPr lang="ru-RU" sz="2400" dirty="0"/>
              <a:t> /И</a:t>
            </a:r>
            <a:r>
              <a:rPr lang="ru-RU" sz="2400" dirty="0" smtClean="0"/>
              <a:t>. Н</a:t>
            </a:r>
            <a:r>
              <a:rPr lang="ru-RU" sz="2400" dirty="0"/>
              <a:t>. </a:t>
            </a:r>
            <a:r>
              <a:rPr lang="ru-RU" sz="2400" dirty="0" smtClean="0"/>
              <a:t>Кузнецов. - </a:t>
            </a:r>
            <a:r>
              <a:rPr lang="ru-RU" sz="2400" dirty="0" smtClean="0"/>
              <a:t>Москва </a:t>
            </a:r>
            <a:r>
              <a:rPr lang="ru-RU" sz="2400" dirty="0" smtClean="0"/>
              <a:t>: Дашков </a:t>
            </a:r>
            <a:r>
              <a:rPr lang="ru-RU" sz="2400" dirty="0"/>
              <a:t>и К, 2018. </a:t>
            </a:r>
            <a:r>
              <a:rPr lang="ru-RU" sz="2400" dirty="0"/>
              <a:t>— </a:t>
            </a:r>
            <a:r>
              <a:rPr lang="ru-RU" sz="2400" dirty="0"/>
              <a:t>528 с</a:t>
            </a:r>
            <a:r>
              <a:rPr lang="ru-RU" sz="2400" dirty="0" smtClean="0"/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В учебном пособии  рассматриваются теоретические </a:t>
            </a:r>
            <a:r>
              <a:rPr lang="ru-RU" sz="1800" dirty="0">
                <a:solidFill>
                  <a:prstClr val="black"/>
                </a:solidFill>
              </a:rPr>
              <a:t>и прикладные вопросы делового общения. Раскрывается их природа, сущность и основные принципы. Анализируются психологические, этические, риторические правила делового общения. Особое внимание уделено рассмотрению проблем международного общения. </a:t>
            </a:r>
            <a:r>
              <a:rPr lang="ru-RU" sz="1800" dirty="0" smtClean="0">
                <a:solidFill>
                  <a:prstClr val="black"/>
                </a:solidFill>
              </a:rPr>
              <a:t>Для </a:t>
            </a:r>
            <a:r>
              <a:rPr lang="ru-RU" sz="1800" dirty="0">
                <a:solidFill>
                  <a:prstClr val="black"/>
                </a:solidFill>
              </a:rPr>
              <a:t>студентов вузов, изучающих курсы «Менеджмент», «Корпоративная культура», «Риторика», «Этика деловых отношений», «Деловое общение». </a:t>
            </a:r>
            <a:endParaRPr lang="ru-RU" sz="1800" dirty="0"/>
          </a:p>
        </p:txBody>
      </p:sp>
      <p:pic>
        <p:nvPicPr>
          <p:cNvPr id="2052" name="Picture 4" descr="http://znanium.com/images/0411/411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0174"/>
            <a:ext cx="2736304" cy="38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://znanium.com/bookread2.php?book=411372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68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2400" dirty="0" smtClean="0"/>
              <a:t>Бороздина</a:t>
            </a:r>
            <a:r>
              <a:rPr lang="ru-RU" sz="2400" dirty="0"/>
              <a:t> Г</a:t>
            </a:r>
            <a:r>
              <a:rPr lang="ru-RU" sz="2400" dirty="0" smtClean="0"/>
              <a:t>. В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Психология </a:t>
            </a:r>
            <a:r>
              <a:rPr lang="ru-RU" sz="2400" b="1" dirty="0"/>
              <a:t>делового общения</a:t>
            </a:r>
            <a:r>
              <a:rPr lang="ru-RU" sz="2400" dirty="0"/>
              <a:t> : учебник / Г</a:t>
            </a:r>
            <a:r>
              <a:rPr lang="ru-RU" sz="2400" dirty="0" smtClean="0"/>
              <a:t>. В</a:t>
            </a:r>
            <a:r>
              <a:rPr lang="ru-RU" sz="2400" dirty="0"/>
              <a:t>. Бороздина</a:t>
            </a:r>
            <a:r>
              <a:rPr lang="ru-RU" sz="2400" dirty="0" smtClean="0"/>
              <a:t>.— </a:t>
            </a:r>
            <a:r>
              <a:rPr lang="ru-RU" sz="2400" dirty="0" smtClean="0"/>
              <a:t>Москва </a:t>
            </a:r>
            <a:r>
              <a:rPr lang="ru-RU" sz="2400" dirty="0"/>
              <a:t>: ИНФРА-М, 2018. — 320 с. 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Данный </a:t>
            </a:r>
            <a:r>
              <a:rPr lang="ru-RU" sz="1800" dirty="0">
                <a:solidFill>
                  <a:prstClr val="black"/>
                </a:solidFill>
              </a:rPr>
              <a:t>учебник выполнен на основе исследований зарубежного и </a:t>
            </a:r>
            <a:r>
              <a:rPr lang="ru-RU" sz="1800" dirty="0" smtClean="0">
                <a:solidFill>
                  <a:prstClr val="black"/>
                </a:solidFill>
              </a:rPr>
              <a:t>отечественного </a:t>
            </a:r>
            <a:r>
              <a:rPr lang="ru-RU" sz="1800" dirty="0">
                <a:solidFill>
                  <a:prstClr val="black"/>
                </a:solidFill>
              </a:rPr>
              <a:t>психологического опыта по налаживанию делового </a:t>
            </a:r>
            <a:r>
              <a:rPr lang="ru-RU" sz="1800" dirty="0" err="1" smtClean="0">
                <a:solidFill>
                  <a:prstClr val="black"/>
                </a:solidFill>
              </a:rPr>
              <a:t>сотрудничества,а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также формированию эффективных взаимоотношений в профессиональной деятельности. Особенностью настоящего учебника является его комплексный характер (деловое и неформальное общение </a:t>
            </a:r>
            <a:r>
              <a:rPr lang="ru-RU" sz="1800" dirty="0" smtClean="0">
                <a:solidFill>
                  <a:prstClr val="black"/>
                </a:solidFill>
              </a:rPr>
              <a:t>рассматриваются в </a:t>
            </a:r>
            <a:r>
              <a:rPr lang="ru-RU" sz="1800" dirty="0">
                <a:solidFill>
                  <a:prstClr val="black"/>
                </a:solidFill>
              </a:rPr>
              <a:t>тесной взаимосвязи). Материалы широко иллюстрируются конкретными </a:t>
            </a:r>
            <a:r>
              <a:rPr lang="ru-RU" sz="1800" dirty="0" smtClean="0">
                <a:solidFill>
                  <a:prstClr val="black"/>
                </a:solidFill>
              </a:rPr>
              <a:t>примерами.</a:t>
            </a:r>
            <a:endParaRPr lang="ru-RU" sz="1800" dirty="0"/>
          </a:p>
        </p:txBody>
      </p:sp>
      <p:pic>
        <p:nvPicPr>
          <p:cNvPr id="2052" name="Picture 4" descr="http://znanium.com/images/0411/411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0174"/>
            <a:ext cx="2736304" cy="38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</a:t>
            </a:r>
            <a:r>
              <a:rPr lang="en-US" dirty="0"/>
              <a:t>http://http://znanium.com/bookread2.php?book=925269</a:t>
            </a:r>
            <a:endParaRPr lang="ru-RU" dirty="0"/>
          </a:p>
        </p:txBody>
      </p:sp>
      <p:pic>
        <p:nvPicPr>
          <p:cNvPr id="3074" name="Picture 2" descr="http://znanium.com/images/0762/762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5887"/>
            <a:ext cx="2736304" cy="38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2400" dirty="0"/>
              <a:t>Кошевая</a:t>
            </a:r>
            <a:r>
              <a:rPr lang="ru-RU" sz="2400" dirty="0" smtClean="0"/>
              <a:t>,</a:t>
            </a:r>
            <a:r>
              <a:rPr lang="ru-RU" sz="2400" dirty="0"/>
              <a:t> И</a:t>
            </a:r>
            <a:r>
              <a:rPr lang="ru-RU" sz="2400" dirty="0" smtClean="0"/>
              <a:t>. П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Профессиональная </a:t>
            </a:r>
            <a:r>
              <a:rPr lang="ru-RU" sz="2400" b="1" dirty="0"/>
              <a:t>этика и психология делового общения</a:t>
            </a:r>
            <a:r>
              <a:rPr lang="ru-RU" sz="2400" dirty="0"/>
              <a:t> : учеб. пособие / И</a:t>
            </a:r>
            <a:r>
              <a:rPr lang="ru-RU" sz="2400" dirty="0" smtClean="0"/>
              <a:t>. П</a:t>
            </a:r>
            <a:r>
              <a:rPr lang="ru-RU" sz="2400" dirty="0"/>
              <a:t>. Кошевая, А</a:t>
            </a:r>
            <a:r>
              <a:rPr lang="ru-RU" sz="2400" dirty="0" smtClean="0"/>
              <a:t>. А</a:t>
            </a:r>
            <a:r>
              <a:rPr lang="ru-RU" sz="2400" dirty="0"/>
              <a:t>. Канке. — </a:t>
            </a:r>
            <a:r>
              <a:rPr lang="ru-RU" sz="2400" dirty="0" smtClean="0"/>
              <a:t>Москва</a:t>
            </a:r>
            <a:r>
              <a:rPr lang="ru-RU" sz="2400" dirty="0"/>
              <a:t> : </a:t>
            </a:r>
            <a:r>
              <a:rPr lang="ru-RU" sz="2400" dirty="0" smtClean="0"/>
              <a:t>ФОРУМ </a:t>
            </a:r>
            <a:r>
              <a:rPr lang="ru-RU" sz="2400" dirty="0"/>
              <a:t>: ИНФРА-М, 2018. — 304 с.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В </a:t>
            </a:r>
            <a:r>
              <a:rPr lang="ru-RU" sz="1800" dirty="0">
                <a:solidFill>
                  <a:prstClr val="black"/>
                </a:solidFill>
              </a:rPr>
              <a:t>работе отражены принципы и нормы этики и культуры деловых отношений в системе государственного управления в свете реформирования государственной службы Российской Федерации. Раскрыта этическая проблемная область, изложена правовая и этическая регламентация служебного поведения, рассмотрены психологические аспекты общения, современные технологии деловых коммуникаций, этические основы межличностных отношений.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://znanium.com/bookread2.php?book=942797</a:t>
            </a:r>
            <a:endParaRPr lang="ru-RU" dirty="0"/>
          </a:p>
        </p:txBody>
      </p:sp>
      <p:pic>
        <p:nvPicPr>
          <p:cNvPr id="4098" name="Picture 2" descr="http://znanium.com/images/0942/942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8"/>
            <a:ext cx="2736304" cy="38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8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2400" dirty="0" smtClean="0"/>
              <a:t>Евсеев, </a:t>
            </a:r>
            <a:r>
              <a:rPr lang="ru-RU" sz="2400" dirty="0"/>
              <a:t>В</a:t>
            </a:r>
            <a:r>
              <a:rPr lang="ru-RU" sz="2400" dirty="0" smtClean="0"/>
              <a:t>. О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Деловые </a:t>
            </a:r>
            <a:r>
              <a:rPr lang="ru-RU" sz="2400" b="1" dirty="0"/>
              <a:t>игры по формированию экономических компетенций</a:t>
            </a:r>
            <a:r>
              <a:rPr lang="ru-RU" sz="2400" dirty="0"/>
              <a:t> : учеб. пособие / В</a:t>
            </a:r>
            <a:r>
              <a:rPr lang="ru-RU" sz="2400" dirty="0" smtClean="0"/>
              <a:t>. О</a:t>
            </a:r>
            <a:r>
              <a:rPr lang="ru-RU" sz="2400" dirty="0"/>
              <a:t>. Евсеев. — </a:t>
            </a:r>
            <a:r>
              <a:rPr lang="ru-RU" sz="2400" dirty="0" smtClean="0"/>
              <a:t>Москва</a:t>
            </a:r>
            <a:r>
              <a:rPr lang="ru-RU" sz="2400" dirty="0"/>
              <a:t> </a:t>
            </a:r>
            <a:r>
              <a:rPr lang="ru-RU" sz="2400" dirty="0" smtClean="0"/>
              <a:t>: </a:t>
            </a:r>
            <a:r>
              <a:rPr lang="ru-RU" sz="2400" dirty="0"/>
              <a:t>ИНФРА-М, 2018. — 254 с.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Деловые игры являются активной формой приобретения социально-экономической компетентности. В учебном пособии рассмотрены компьютерные деловые игры, а также те дисциплины, которые являются составной частью деловых игр: теория и методология формирования компетентности; теория принятия решений; теория и методология формирования экономического мышления; теория и методология построения деловых игр.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</a:t>
            </a:r>
            <a:r>
              <a:rPr lang="ru-RU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://znanium.com/bookread2.php?book=933874</a:t>
            </a:r>
            <a:endParaRPr lang="ru-RU" dirty="0"/>
          </a:p>
        </p:txBody>
      </p:sp>
      <p:pic>
        <p:nvPicPr>
          <p:cNvPr id="6146" name="Picture 2" descr="http://znanium.com/images/0933/933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7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2400" dirty="0" smtClean="0"/>
              <a:t>Корнейчук, </a:t>
            </a:r>
            <a:r>
              <a:rPr lang="ru-RU" sz="2400" dirty="0"/>
              <a:t>Б</a:t>
            </a:r>
            <a:r>
              <a:rPr lang="ru-RU" sz="2400" dirty="0" smtClean="0"/>
              <a:t>. В. </a:t>
            </a:r>
            <a:r>
              <a:rPr lang="ru-RU" sz="2400" b="1" dirty="0" smtClean="0"/>
              <a:t>Экономика</a:t>
            </a:r>
            <a:r>
              <a:rPr lang="ru-RU" sz="2400" b="1" dirty="0"/>
              <a:t>. Деловые игры</a:t>
            </a:r>
            <a:r>
              <a:rPr lang="ru-RU" sz="2400" dirty="0"/>
              <a:t> : учеб. пособие / Б</a:t>
            </a:r>
            <a:r>
              <a:rPr lang="ru-RU" sz="2400" dirty="0" smtClean="0"/>
              <a:t>. В</a:t>
            </a:r>
            <a:r>
              <a:rPr lang="ru-RU" sz="2400" dirty="0"/>
              <a:t>. Корнейчук. — </a:t>
            </a:r>
            <a:r>
              <a:rPr lang="ru-RU" sz="2400" dirty="0" smtClean="0"/>
              <a:t>Москва </a:t>
            </a:r>
            <a:r>
              <a:rPr lang="ru-RU" sz="2400" dirty="0"/>
              <a:t>: Магистр : ИНФРА-М, 2017. — 208 с.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6272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Книга </a:t>
            </a:r>
            <a:r>
              <a:rPr lang="ru-RU" sz="1800" dirty="0">
                <a:solidFill>
                  <a:prstClr val="black"/>
                </a:solidFill>
              </a:rPr>
              <a:t>содержит подробное описание 34 деловых игр, построенных на теоретическом материале основных разделов экономической теории: производство и потребление, несовершенная конкуренция, рынок труда, финансовая и банковская системы, международная экономика, история экономической мысли. Каждая игра содержит краткое описание, теоретический раздел, цели и правила, раздаточный </a:t>
            </a:r>
            <a:r>
              <a:rPr lang="ru-RU" sz="1800" dirty="0" smtClean="0">
                <a:solidFill>
                  <a:prstClr val="black"/>
                </a:solidFill>
              </a:rPr>
              <a:t>материал. Рекомендуется </a:t>
            </a:r>
            <a:r>
              <a:rPr lang="ru-RU" sz="1800" dirty="0">
                <a:solidFill>
                  <a:prstClr val="black"/>
                </a:solidFill>
              </a:rPr>
              <a:t>для преподавателей вузов, которые используют деловые игры в учебном </a:t>
            </a:r>
            <a:r>
              <a:rPr lang="ru-RU" sz="1800" dirty="0" smtClean="0">
                <a:solidFill>
                  <a:prstClr val="black"/>
                </a:solidFill>
              </a:rPr>
              <a:t>процессе.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доступа:</a:t>
            </a:r>
            <a:r>
              <a:rPr lang="en-US" dirty="0" smtClean="0"/>
              <a:t>http</a:t>
            </a:r>
            <a:r>
              <a:rPr lang="en-US" dirty="0"/>
              <a:t>://znanium.com/bookread2.php?book=757871</a:t>
            </a:r>
            <a:endParaRPr lang="ru-RU" dirty="0"/>
          </a:p>
        </p:txBody>
      </p:sp>
      <p:pic>
        <p:nvPicPr>
          <p:cNvPr id="7170" name="Picture 2" descr="http://znanium.com/images/0757/757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6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2400" dirty="0"/>
              <a:t>Кирсанова</a:t>
            </a:r>
            <a:r>
              <a:rPr lang="ru-RU" sz="2400" dirty="0" smtClean="0"/>
              <a:t>,</a:t>
            </a:r>
            <a:r>
              <a:rPr lang="ru-RU" sz="2400" dirty="0"/>
              <a:t> М</a:t>
            </a:r>
            <a:r>
              <a:rPr lang="ru-RU" sz="2400" dirty="0" smtClean="0"/>
              <a:t>. В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Деловая </a:t>
            </a:r>
            <a:r>
              <a:rPr lang="ru-RU" sz="2400" b="1" dirty="0"/>
              <a:t>переписка</a:t>
            </a:r>
            <a:r>
              <a:rPr lang="ru-RU" sz="2400" dirty="0"/>
              <a:t> : учеб</a:t>
            </a:r>
            <a:r>
              <a:rPr lang="ru-RU" sz="2400" dirty="0" smtClean="0"/>
              <a:t>.-</a:t>
            </a:r>
            <a:r>
              <a:rPr lang="ru-RU" sz="2400" dirty="0" err="1" smtClean="0"/>
              <a:t>практ</a:t>
            </a:r>
            <a:r>
              <a:rPr lang="ru-RU" sz="2400" dirty="0"/>
              <a:t>. пособие / М</a:t>
            </a:r>
            <a:r>
              <a:rPr lang="ru-RU" sz="2400" dirty="0" smtClean="0"/>
              <a:t>. В</a:t>
            </a:r>
            <a:r>
              <a:rPr lang="ru-RU" sz="2400" dirty="0"/>
              <a:t>. Кирсанова, Н</a:t>
            </a:r>
            <a:r>
              <a:rPr lang="ru-RU" sz="2400" dirty="0" smtClean="0"/>
              <a:t>. Н</a:t>
            </a:r>
            <a:r>
              <a:rPr lang="ru-RU" sz="2400" dirty="0"/>
              <a:t>. </a:t>
            </a:r>
            <a:r>
              <a:rPr lang="ru-RU" sz="2400" dirty="0" err="1"/>
              <a:t>Анодина</a:t>
            </a:r>
            <a:r>
              <a:rPr lang="ru-RU" sz="2400" dirty="0"/>
              <a:t>, Ю</a:t>
            </a:r>
            <a:r>
              <a:rPr lang="ru-RU" sz="2400" dirty="0" smtClean="0"/>
              <a:t>. М</a:t>
            </a:r>
            <a:r>
              <a:rPr lang="ru-RU" sz="2400" dirty="0"/>
              <a:t>. Аксенов. </a:t>
            </a:r>
            <a:r>
              <a:rPr lang="ru-RU" sz="2400" dirty="0" smtClean="0"/>
              <a:t>- </a:t>
            </a:r>
            <a:r>
              <a:rPr lang="ru-RU" sz="2400" dirty="0" smtClean="0"/>
              <a:t>Москва </a:t>
            </a:r>
            <a:r>
              <a:rPr lang="ru-RU" sz="2400" dirty="0"/>
              <a:t>: ИНФРА-М, 2018. — 136 с. 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Деловое письмо среди документов, создаваемых в сфере управления, занимает одно из ведущих мест. Многим управленцам ежедневно приходится составлять большое количество писем. В пособии рассмотрены правила оформления делового письма в России согласно ГОСТ Р 6.30-2003, типовой инструкции по делопроизводству в федеральных органах исполнительной власти, утвержденной приказом </a:t>
            </a:r>
            <a:r>
              <a:rPr lang="ru-RU" sz="1800" dirty="0" err="1">
                <a:solidFill>
                  <a:prstClr val="black"/>
                </a:solidFill>
              </a:rPr>
              <a:t>Росархива</a:t>
            </a:r>
            <a:r>
              <a:rPr lang="ru-RU" sz="1800" dirty="0">
                <a:solidFill>
                  <a:prstClr val="black"/>
                </a:solidFill>
              </a:rPr>
              <a:t> от 27.11.2000 № 68, и правила оформления международного </a:t>
            </a:r>
            <a:r>
              <a:rPr lang="ru-RU" sz="1800" dirty="0" smtClean="0">
                <a:solidFill>
                  <a:prstClr val="black"/>
                </a:solidFill>
              </a:rPr>
              <a:t>письма. 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доступа:</a:t>
            </a:r>
            <a:r>
              <a:rPr lang="en-US" dirty="0"/>
              <a:t>http://znanium.com/bookread2.php?book=939015</a:t>
            </a:r>
            <a:endParaRPr lang="ru-RU" dirty="0"/>
          </a:p>
        </p:txBody>
      </p:sp>
      <p:pic>
        <p:nvPicPr>
          <p:cNvPr id="8194" name="Picture 2" descr="http://znanium.com/images/0939/939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/>
              <a:t>Русский язык и культура речи</a:t>
            </a:r>
            <a:r>
              <a:rPr lang="ru-RU" sz="2400" dirty="0"/>
              <a:t> : учебник / под ред. </a:t>
            </a:r>
            <a:endParaRPr lang="ru-RU" sz="2400" dirty="0" smtClean="0"/>
          </a:p>
          <a:p>
            <a:pPr lvl="0"/>
            <a:r>
              <a:rPr lang="ru-RU" sz="2400" dirty="0" smtClean="0"/>
              <a:t>О. Я</a:t>
            </a:r>
            <a:r>
              <a:rPr lang="ru-RU" sz="2400" dirty="0"/>
              <a:t>. </a:t>
            </a:r>
            <a:r>
              <a:rPr lang="ru-RU" sz="2400" dirty="0" err="1"/>
              <a:t>Гойхмана</a:t>
            </a:r>
            <a:r>
              <a:rPr lang="ru-RU" sz="2400" dirty="0" smtClean="0"/>
              <a:t>. — </a:t>
            </a:r>
            <a:r>
              <a:rPr lang="ru-RU" sz="2400" dirty="0" smtClean="0"/>
              <a:t>Москва </a:t>
            </a:r>
            <a:r>
              <a:rPr lang="ru-RU" sz="2400" dirty="0"/>
              <a:t>: ИНФРА-М, 2017. — 240 с.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znanium.com/images/0949/94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43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4211960" y="1600201"/>
            <a:ext cx="4474840" cy="420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Уровень культуры во многом зависит от степени владения родным языком и речью, от умения </a:t>
            </a:r>
            <a:r>
              <a:rPr lang="ru-RU" sz="1800" b="1" dirty="0">
                <a:solidFill>
                  <a:prstClr val="black"/>
                </a:solidFill>
              </a:rPr>
              <a:t>общаться, уважая партнера.</a:t>
            </a:r>
            <a:r>
              <a:rPr lang="ru-RU" sz="1800" dirty="0">
                <a:solidFill>
                  <a:prstClr val="black"/>
                </a:solidFill>
              </a:rPr>
              <a:t> Особенно это актуально для людей, не имеющих филологического образования, а их — подавляющее большинство. Восполнить пробелы в культуре речи и призвана предлагаемая книга. Для студентов нефилологических вузов, преподавателей, читающих лекции по дисциплине «Русский язык и культура речи», а также для всех, кто хотел бы научиться писать и говорить правильно и красноречиво.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43608" y="5968156"/>
            <a:ext cx="764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Режим доступа:</a:t>
            </a:r>
            <a:r>
              <a:rPr lang="en-US" dirty="0"/>
              <a:t>http://znanium.com/bookread2.php?book=913242</a:t>
            </a:r>
            <a:endParaRPr lang="ru-RU" dirty="0"/>
          </a:p>
        </p:txBody>
      </p:sp>
      <p:pic>
        <p:nvPicPr>
          <p:cNvPr id="9218" name="Picture 2" descr="http://znanium.com/images/0913/913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2736304" cy="38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446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413</TotalTime>
  <Words>1184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Миленко Ирина Львовна</dc:creator>
  <cp:lastModifiedBy>Соколова Ольга Викторовна</cp:lastModifiedBy>
  <cp:revision>35</cp:revision>
  <dcterms:created xsi:type="dcterms:W3CDTF">2018-10-25T02:10:53Z</dcterms:created>
  <dcterms:modified xsi:type="dcterms:W3CDTF">2018-11-08T03:17:03Z</dcterms:modified>
</cp:coreProperties>
</file>