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Новые поступления от издательства «Дашков и К˚»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021288"/>
            <a:ext cx="3744416" cy="62562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НОЯБРЬ 2018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16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2" y="1071229"/>
            <a:ext cx="3528392" cy="48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292" y="116632"/>
            <a:ext cx="8712968" cy="7386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Т.С. Жданова</a:t>
            </a:r>
          </a:p>
          <a:p>
            <a:r>
              <a:rPr lang="ru-RU" sz="2400" dirty="0" smtClean="0">
                <a:latin typeface="Georgia" pitchFamily="18" charset="0"/>
              </a:rPr>
              <a:t>«Ленивый» маркетинг принципы пассивных продаж 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786" y="855296"/>
            <a:ext cx="4313990" cy="523800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1600" dirty="0" smtClean="0">
                <a:latin typeface="Georgia" pitchFamily="18" charset="0"/>
              </a:rPr>
              <a:t>Каждый владелец фирмы хочет иметь высокую норму прибыли, не прилагая при этом больших усилий. Как сделать так, чтобы потребители снова и снова приходили в магазин и всегда были довольны? Как сделать так, чтобы товары и бренды компании пользовались большой популярностью? Как достичь всего этого, не осуществляя больших инвестиций и не привлекая высокооплачиваемых специалистов? Надо использовать «ленивый» маркетинг.</a:t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Данное пособие предлагает простые алгоритмы нахождения взаимопонимания с потребителями и построения программ стимулирования продаж. В книге рассматриваются методы проведения элементарных маркетинговых исследований и организации пассивных продаж.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17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528392" cy="48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27234" cy="7386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О.А. Кудинов</a:t>
            </a:r>
          </a:p>
          <a:p>
            <a:r>
              <a:rPr lang="ru-RU" sz="2400" dirty="0" smtClean="0">
                <a:latin typeface="Georgia" pitchFamily="18" charset="0"/>
              </a:rPr>
              <a:t>Комментарии к источникам римского права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927304"/>
            <a:ext cx="4536504" cy="5165992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 indent="182563" algn="just"/>
            <a:r>
              <a:rPr lang="ru-RU" sz="2000" dirty="0" smtClean="0">
                <a:latin typeface="Georgia" pitchFamily="18" charset="0"/>
              </a:rPr>
              <a:t>Книга содержит извлечения из основных дошедших до нас источников римского права. В первую очередь в ней приводятся Законы </a:t>
            </a:r>
            <a:r>
              <a:rPr lang="en-US" sz="2000" dirty="0" smtClean="0">
                <a:latin typeface="Georgia" pitchFamily="18" charset="0"/>
              </a:rPr>
              <a:t>XII </a:t>
            </a:r>
            <a:r>
              <a:rPr lang="ru-RU" sz="2000" dirty="0" smtClean="0">
                <a:latin typeface="Georgia" pitchFamily="18" charset="0"/>
              </a:rPr>
              <a:t>таблиц. Институции Гая и Дигесты Юстиниана, снабженные учебными комментариями общего характера.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7821"/>
            <a:ext cx="3503934" cy="48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786" y="116633"/>
            <a:ext cx="8626694" cy="792088"/>
          </a:xfrm>
          <a:solidFill>
            <a:srgbClr val="FFFFFF">
              <a:alpha val="80000"/>
            </a:srgbClr>
          </a:solidFill>
        </p:spPr>
        <p:txBody>
          <a:bodyPr anchor="ctr">
            <a:noAutofit/>
          </a:bodyPr>
          <a:lstStyle/>
          <a:p>
            <a:r>
              <a:rPr lang="ru-RU" sz="2400" b="0" cap="none" dirty="0" smtClean="0">
                <a:latin typeface="Georgia" pitchFamily="18" charset="0"/>
              </a:rPr>
              <a:t>Социальная педагогика</a:t>
            </a:r>
            <a:r>
              <a:rPr lang="ru-RU" sz="1600" b="0" cap="none" dirty="0" smtClean="0">
                <a:latin typeface="Georgia" pitchFamily="18" charset="0"/>
              </a:rPr>
              <a:t/>
            </a:r>
            <a:br>
              <a:rPr lang="ru-RU" sz="1600" b="0" cap="none" dirty="0" smtClean="0">
                <a:latin typeface="Georgia" pitchFamily="18" charset="0"/>
              </a:rPr>
            </a:br>
            <a:r>
              <a:rPr lang="ru-RU" sz="1600" b="0" cap="none" dirty="0" smtClean="0">
                <a:latin typeface="Georgia" pitchFamily="18" charset="0"/>
              </a:rPr>
              <a:t>под ред. </a:t>
            </a:r>
            <a:r>
              <a:rPr lang="ru-RU" sz="1600" b="0" cap="none" dirty="0" err="1">
                <a:latin typeface="Georgia" pitchFamily="18" charset="0"/>
              </a:rPr>
              <a:t>д</a:t>
            </a:r>
            <a:r>
              <a:rPr lang="ru-RU" sz="1600" b="0" cap="none" dirty="0" err="1" smtClean="0">
                <a:latin typeface="Georgia" pitchFamily="18" charset="0"/>
              </a:rPr>
              <a:t>окт</a:t>
            </a:r>
            <a:r>
              <a:rPr lang="ru-RU" sz="1600" b="0" cap="none" dirty="0" smtClean="0">
                <a:latin typeface="Georgia" pitchFamily="18" charset="0"/>
              </a:rPr>
              <a:t>. </a:t>
            </a:r>
            <a:r>
              <a:rPr lang="ru-RU" sz="1600" b="0" cap="none" dirty="0" err="1">
                <a:latin typeface="Georgia" pitchFamily="18" charset="0"/>
              </a:rPr>
              <a:t>п</a:t>
            </a:r>
            <a:r>
              <a:rPr lang="ru-RU" sz="1600" b="0" cap="none" dirty="0" err="1" smtClean="0">
                <a:latin typeface="Georgia" pitchFamily="18" charset="0"/>
              </a:rPr>
              <a:t>ед</a:t>
            </a:r>
            <a:r>
              <a:rPr lang="ru-RU" sz="1600" b="0" cap="none" dirty="0" smtClean="0">
                <a:latin typeface="Georgia" pitchFamily="18" charset="0"/>
              </a:rPr>
              <a:t>. наук Л.Е. </a:t>
            </a:r>
            <a:r>
              <a:rPr lang="ru-RU" sz="1600" b="0" cap="none" dirty="0" err="1" smtClean="0">
                <a:latin typeface="Georgia" pitchFamily="18" charset="0"/>
              </a:rPr>
              <a:t>Липского</a:t>
            </a:r>
            <a:r>
              <a:rPr lang="ru-RU" sz="1600" b="0" cap="none" dirty="0" smtClean="0">
                <a:latin typeface="Georgia" pitchFamily="18" charset="0"/>
              </a:rPr>
              <a:t>, </a:t>
            </a:r>
            <a:r>
              <a:rPr lang="ru-RU" sz="1600" b="0" cap="none" dirty="0" err="1" smtClean="0">
                <a:latin typeface="Georgia" pitchFamily="18" charset="0"/>
              </a:rPr>
              <a:t>докт</a:t>
            </a:r>
            <a:r>
              <a:rPr lang="ru-RU" sz="1600" b="0" cap="none" dirty="0" smtClean="0">
                <a:latin typeface="Georgia" pitchFamily="18" charset="0"/>
              </a:rPr>
              <a:t>. </a:t>
            </a:r>
            <a:r>
              <a:rPr lang="ru-RU" sz="1600" b="0" cap="none" dirty="0" err="1">
                <a:latin typeface="Georgia" pitchFamily="18" charset="0"/>
              </a:rPr>
              <a:t>п</a:t>
            </a:r>
            <a:r>
              <a:rPr lang="ru-RU" sz="1600" b="0" cap="none" dirty="0" err="1" smtClean="0">
                <a:latin typeface="Georgia" pitchFamily="18" charset="0"/>
              </a:rPr>
              <a:t>ед</a:t>
            </a:r>
            <a:r>
              <a:rPr lang="ru-RU" sz="1600" b="0" cap="none" dirty="0" smtClean="0">
                <a:latin typeface="Georgia" pitchFamily="18" charset="0"/>
              </a:rPr>
              <a:t>. наук Л.Е. Сикорской</a:t>
            </a:r>
            <a:endParaRPr lang="ru-RU" sz="1600" b="0" cap="none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5786" y="908720"/>
            <a:ext cx="4356484" cy="5184576"/>
          </a:xfrm>
          <a:solidFill>
            <a:srgbClr val="FFFFFF">
              <a:alpha val="8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Содержание учебника раскрывает сущность социально-педагогической деятельности социальных работников в рамках следующих разделов: теоретические основы социальной педагогики; педагогика социального развития личности; педагогика социальной среды; социально-педагогическое сопровождение жизнедеятельности людей в трудной жизненной ситуации; социально-педагогическая работа с зависимостями; социальный педагог (профессиональный портрет; практический инструментарий социального педагога; социально-педагогический компонент деятельности социального работника).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80408" cy="46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88640"/>
            <a:ext cx="8549480" cy="864096"/>
          </a:xfrm>
          <a:solidFill>
            <a:srgbClr val="FFFFFF">
              <a:alpha val="80000"/>
            </a:srgbClr>
          </a:solidFill>
        </p:spPr>
        <p:txBody>
          <a:bodyPr anchor="ctr">
            <a:normAutofit fontScale="90000"/>
          </a:bodyPr>
          <a:lstStyle/>
          <a:p>
            <a:r>
              <a:rPr lang="ru-RU" sz="3100" b="0" cap="none" dirty="0" smtClean="0">
                <a:latin typeface="Georgia" pitchFamily="18" charset="0"/>
              </a:rPr>
              <a:t>Управление в социальной работе</a:t>
            </a:r>
            <a:r>
              <a:rPr lang="ru-RU" sz="2000" b="0" cap="none" dirty="0" smtClean="0">
                <a:latin typeface="Georgia" pitchFamily="18" charset="0"/>
              </a:rPr>
              <a:t/>
            </a:r>
            <a:br>
              <a:rPr lang="ru-RU" sz="2000" b="0" cap="none" dirty="0" smtClean="0">
                <a:latin typeface="Georgia" pitchFamily="18" charset="0"/>
              </a:rPr>
            </a:br>
            <a:r>
              <a:rPr lang="ru-RU" sz="2000" b="0" cap="none" dirty="0" smtClean="0">
                <a:latin typeface="Georgia" pitchFamily="18" charset="0"/>
              </a:rPr>
              <a:t>под ред. Профессоров Е.И. </a:t>
            </a:r>
            <a:r>
              <a:rPr lang="ru-RU" sz="2000" b="0" cap="none" dirty="0" err="1" smtClean="0">
                <a:latin typeface="Georgia" pitchFamily="18" charset="0"/>
              </a:rPr>
              <a:t>Холостовой</a:t>
            </a:r>
            <a:r>
              <a:rPr lang="ru-RU" sz="2000" b="0" cap="none" dirty="0" smtClean="0">
                <a:latin typeface="Georgia" pitchFamily="18" charset="0"/>
              </a:rPr>
              <a:t>, Е.И. Комарова, О.Г. Прохоровой</a:t>
            </a:r>
            <a:endParaRPr lang="ru-RU" sz="20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1052736"/>
            <a:ext cx="4356484" cy="5040560"/>
          </a:xfr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Учебник подготовлен преподавателями Института переподготовки и повышения квалификации руководящих кадров и специалистов системы защиты населения г. Москвы (ИПК ДСЗН) в соответствии с Федеральным государственным образовательным стандартом.</a:t>
            </a:r>
          </a:p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нем содержится материал по основным проблемам управления в социальной работе.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0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7283"/>
            <a:ext cx="34011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16633"/>
            <a:ext cx="8712968" cy="792088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1800" b="0" cap="none" dirty="0" smtClean="0">
                <a:latin typeface="Georgia" pitchFamily="18" charset="0"/>
              </a:rPr>
              <a:t>С.Ш. </a:t>
            </a:r>
            <a:r>
              <a:rPr lang="ru-RU" sz="1800" b="0" cap="none" dirty="0" err="1" smtClean="0">
                <a:latin typeface="Georgia" pitchFamily="18" charset="0"/>
              </a:rPr>
              <a:t>Шамхалова</a:t>
            </a:r>
            <a:r>
              <a:rPr lang="ru-RU" sz="2000" b="0" cap="none" dirty="0" smtClean="0">
                <a:latin typeface="Georgia" pitchFamily="18" charset="0"/>
              </a:rPr>
              <a:t/>
            </a:r>
            <a:br>
              <a:rPr lang="ru-RU" sz="2000" b="0" cap="none" dirty="0" smtClean="0">
                <a:latin typeface="Georgia" pitchFamily="18" charset="0"/>
              </a:rPr>
            </a:br>
            <a:r>
              <a:rPr lang="ru-RU" sz="2400" b="0" cap="none" dirty="0" smtClean="0">
                <a:latin typeface="Georgia" pitchFamily="18" charset="0"/>
              </a:rPr>
              <a:t>Теле- и радиореклама. Секреты завоевания потребителей</a:t>
            </a:r>
            <a:endParaRPr lang="ru-RU" sz="20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908720"/>
            <a:ext cx="4356484" cy="5184576"/>
          </a:xfr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indent="182563"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Реклама в средствах массовой информации является одной из самых эффективных при завоевании покупателей и играет важную роль в работе телевидения, радио или печатных изданий. В рамках данного пособия рассмотрены основные способы и приемы создания рекламы. Книга призвана раскрыть основные секреты рекламного </a:t>
            </a:r>
            <a:r>
              <a:rPr lang="ru-RU" sz="1800" dirty="0" err="1" smtClean="0">
                <a:solidFill>
                  <a:schemeClr val="tx1"/>
                </a:solidFill>
                <a:latin typeface="Georgia" pitchFamily="18" charset="0"/>
              </a:rPr>
              <a:t>закулисья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и подробно ознакомить читателя с «кухней </a:t>
            </a:r>
            <a:r>
              <a:rPr lang="ru-RU" sz="1800" dirty="0" err="1" smtClean="0">
                <a:solidFill>
                  <a:schemeClr val="tx1"/>
                </a:solidFill>
                <a:latin typeface="Georgia" pitchFamily="18" charset="0"/>
              </a:rPr>
              <a:t>манипулятивных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технологий», с помощью которых производители управляют нашим сознанием.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093296"/>
            <a:ext cx="8871250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1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7" y="1132666"/>
            <a:ext cx="3454611" cy="47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71250" cy="86409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0" cap="none" dirty="0" smtClean="0">
                <a:latin typeface="Georgia" pitchFamily="18" charset="0"/>
              </a:rPr>
              <a:t>И.Н. Кузнецов</a:t>
            </a:r>
            <a:r>
              <a:rPr lang="ru-RU" sz="1800" b="0" dirty="0" smtClean="0">
                <a:latin typeface="Georgia" pitchFamily="18" charset="0"/>
              </a:rPr>
              <a:t/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3200" b="0" cap="none" dirty="0" smtClean="0">
                <a:latin typeface="Georgia" pitchFamily="18" charset="0"/>
              </a:rPr>
              <a:t>Бизнес-риторика</a:t>
            </a:r>
            <a:endParaRPr lang="ru-RU" sz="1800" b="0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4104456" cy="5112568"/>
          </a:xfrm>
          <a:solidFill>
            <a:schemeClr val="bg1">
              <a:alpha val="80000"/>
            </a:schemeClr>
          </a:solidFill>
        </p:spPr>
        <p:txBody>
          <a:bodyPr anchor="ctr"/>
          <a:lstStyle/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книге анализируются проблемы ораторского искусства, делового общения, культуры и искусства речи. Особое внимание уделяется речевой культуре, методам подготовки различных видов публичных выступлений, умению вести конструктивный диалог и полемику.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2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40" y="1268760"/>
            <a:ext cx="3181107" cy="46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16632"/>
            <a:ext cx="8712968" cy="936103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b="0" cap="none" dirty="0" smtClean="0">
                <a:latin typeface="Georgia" pitchFamily="18" charset="0"/>
              </a:rPr>
              <a:t>Т.З. Козлова</a:t>
            </a:r>
            <a:r>
              <a:rPr lang="ru-RU" sz="1800" b="0" cap="none" dirty="0" smtClean="0">
                <a:latin typeface="Georgia" pitchFamily="18" charset="0"/>
              </a:rPr>
              <a:t/>
            </a:r>
            <a:br>
              <a:rPr lang="ru-RU" sz="1800" b="0" cap="none" dirty="0" smtClean="0">
                <a:latin typeface="Georgia" pitchFamily="18" charset="0"/>
              </a:rPr>
            </a:br>
            <a:r>
              <a:rPr lang="ru-RU" sz="2000" b="0" cap="none" dirty="0">
                <a:latin typeface="Georgia" pitchFamily="18" charset="0"/>
              </a:rPr>
              <a:t>Л</a:t>
            </a:r>
            <a:r>
              <a:rPr lang="ru-RU" sz="2000" b="0" cap="none" dirty="0" smtClean="0">
                <a:latin typeface="Georgia" pitchFamily="18" charset="0"/>
              </a:rPr>
              <a:t>юди, лишенные родительских прав: их социализация и жизненные траектории</a:t>
            </a:r>
            <a:endParaRPr lang="ru-RU" sz="20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1052736"/>
            <a:ext cx="4450230" cy="5040560"/>
          </a:xfr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indent="182563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Монография подготовлена в Институте социологии РАН. Она посвящена формированию личности родителей детей – социальных сирот и написана по материалам социологического исследования, проведенного под руководством автора в восьми регионах России по единой методике.</a:t>
            </a:r>
          </a:p>
          <a:p>
            <a:pPr indent="182563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Первый раздел монографии посвящен анализу результатов исследования по всем выбранным регионам, второй – особенностям формирования личности лиц, лишенных родительских прав, по отдельным исследуемым регионам.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3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497436" cy="4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16633"/>
            <a:ext cx="8626694" cy="72008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r>
              <a:rPr lang="ru-RU" sz="1800" b="0" cap="none" dirty="0" smtClean="0">
                <a:latin typeface="Georgia" pitchFamily="18" charset="0"/>
              </a:rPr>
              <a:t>С.Л. </a:t>
            </a:r>
            <a:r>
              <a:rPr lang="ru-RU" sz="1800" b="0" cap="none" dirty="0" err="1" smtClean="0">
                <a:latin typeface="Georgia" pitchFamily="18" charset="0"/>
              </a:rPr>
              <a:t>Блау</a:t>
            </a:r>
            <a:r>
              <a:rPr lang="ru-RU" sz="1800" b="0" cap="none" dirty="0" smtClean="0">
                <a:latin typeface="Georgia" pitchFamily="18" charset="0"/>
              </a:rPr>
              <a:t>, Ю.А. Романова</a:t>
            </a:r>
            <a:r>
              <a:rPr lang="ru-RU" sz="1800" b="0" dirty="0" smtClean="0">
                <a:latin typeface="Georgia" pitchFamily="18" charset="0"/>
              </a:rPr>
              <a:t/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2200" b="0" cap="none" dirty="0" smtClean="0">
                <a:latin typeface="Georgia" pitchFamily="18" charset="0"/>
              </a:rPr>
              <a:t>Страхование внешнеэкономической деятельности</a:t>
            </a:r>
            <a:endParaRPr lang="ru-RU" sz="31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836712"/>
            <a:ext cx="4356484" cy="5256584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pPr indent="182563"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 учебном пособии раскрыты экономическая сущность и функции страхования. Рассмотрены основные виды рисков во внешнеэкономической деятельности, а также методы их предупреждения и страхования. Приведены основные понятия, инструменты и механизмы страхования и, в частности, условия сделок и типовые контракты. Изложены вопросы транспортного обеспечения международных перевозок, а также особенности страхования ответственности участников внешнеэкономической деятельности.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8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00113"/>
            <a:ext cx="3487283" cy="48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16632"/>
            <a:ext cx="8712967" cy="864096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Georgia" pitchFamily="18" charset="0"/>
              </a:rPr>
              <a:t>Э.М. </a:t>
            </a:r>
            <a:r>
              <a:rPr lang="ru-RU" sz="2400" b="0" cap="none" dirty="0" err="1" smtClean="0">
                <a:latin typeface="Georgia" pitchFamily="18" charset="0"/>
              </a:rPr>
              <a:t>Лисс</a:t>
            </a:r>
            <a:r>
              <a:rPr lang="ru-RU" sz="2400" b="0" cap="none" dirty="0" smtClean="0">
                <a:latin typeface="Georgia" pitchFamily="18" charset="0"/>
              </a:rPr>
              <a:t>, А.С. Ковальчук</a:t>
            </a:r>
            <a:r>
              <a:rPr lang="ru-RU" sz="2800" b="0" cap="none" dirty="0" smtClean="0">
                <a:latin typeface="Georgia" pitchFamily="18" charset="0"/>
              </a:rPr>
              <a:t/>
            </a:r>
            <a:br>
              <a:rPr lang="ru-RU" sz="2800" b="0" cap="none" dirty="0" smtClean="0">
                <a:latin typeface="Georgia" pitchFamily="18" charset="0"/>
              </a:rPr>
            </a:br>
            <a:r>
              <a:rPr lang="ru-RU" sz="3200" b="0" cap="none" dirty="0" smtClean="0">
                <a:latin typeface="Georgia" pitchFamily="18" charset="0"/>
              </a:rPr>
              <a:t>Деловые коммуникации</a:t>
            </a:r>
            <a:endParaRPr lang="ru-RU" sz="28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7" y="980728"/>
            <a:ext cx="4162198" cy="5112567"/>
          </a:xfrm>
          <a:solidFill>
            <a:schemeClr val="bg1">
              <a:alpha val="80000"/>
            </a:schemeClr>
          </a:solidFill>
        </p:spPr>
        <p:txBody>
          <a:bodyPr anchor="ctr"/>
          <a:lstStyle/>
          <a:p>
            <a:pPr indent="35401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учебнике рассмотрен широкий круг вопросов, касающихся организации и реализации коммуникаций в процессе управления. Представлены основные виды деловых коммуникаций, основы деловой этики, этикета, эффективности и культуры делового общения.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109828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9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3596"/>
            <a:ext cx="3518816" cy="49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786" y="116633"/>
            <a:ext cx="8712968" cy="72008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1800" b="0" cap="none" dirty="0" smtClean="0">
                <a:latin typeface="Georgia" pitchFamily="18" charset="0"/>
              </a:rPr>
              <a:t>В.И. Новичков, И.М. Виноградова, О.Н. </a:t>
            </a:r>
            <a:r>
              <a:rPr lang="ru-RU" sz="1800" b="0" cap="none" dirty="0" err="1" smtClean="0">
                <a:latin typeface="Georgia" pitchFamily="18" charset="0"/>
              </a:rPr>
              <a:t>Коротун</a:t>
            </a:r>
            <a:r>
              <a:rPr lang="ru-RU" sz="1800" b="0" cap="none" dirty="0" smtClean="0">
                <a:latin typeface="Georgia" pitchFamily="18" charset="0"/>
              </a:rPr>
              <a:t>, </a:t>
            </a:r>
            <a:r>
              <a:rPr lang="ru-RU" sz="1800" b="0" cap="none" dirty="0" err="1" smtClean="0">
                <a:latin typeface="Georgia" pitchFamily="18" charset="0"/>
              </a:rPr>
              <a:t>И.С.Кошель</a:t>
            </a:r>
            <a:r>
              <a:rPr lang="ru-RU" sz="1800" b="0" cap="none" dirty="0" smtClean="0">
                <a:latin typeface="Georgia" pitchFamily="18" charset="0"/>
              </a:rPr>
              <a:t/>
            </a:r>
            <a:br>
              <a:rPr lang="ru-RU" sz="1800" b="0" cap="none" dirty="0" smtClean="0">
                <a:latin typeface="Georgia" pitchFamily="18" charset="0"/>
              </a:rPr>
            </a:br>
            <a:r>
              <a:rPr lang="ru-RU" sz="2800" b="0" cap="none" dirty="0" smtClean="0">
                <a:latin typeface="Georgia" pitchFamily="18" charset="0"/>
              </a:rPr>
              <a:t>Лидерство</a:t>
            </a:r>
            <a:endParaRPr lang="ru-RU" sz="28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836712"/>
            <a:ext cx="4356484" cy="5256584"/>
          </a:xfr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учебном пособии дается изложение дисциплины «Лидерство» в сжатом виде с помощью тезисов, таблиц и рисунков.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093296"/>
            <a:ext cx="8799242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Читальный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зал учебной литературы</a:t>
            </a:r>
          </a:p>
        </p:txBody>
      </p:sp>
      <p:pic>
        <p:nvPicPr>
          <p:cNvPr id="5" name="Picture 2" descr="C:\Users\a.a.egorova\Desktop\ВСЕ ПАПКИ\новые поступления 11.18\книги 2ая партия\9785394023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29881"/>
            <a:ext cx="3600003" cy="49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655226" cy="7386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Е.В. </a:t>
            </a:r>
            <a:r>
              <a:rPr lang="ru-RU" dirty="0" err="1" smtClean="0">
                <a:latin typeface="Georgia" pitchFamily="18" charset="0"/>
              </a:rPr>
              <a:t>Михалкина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sz="2400" dirty="0" smtClean="0">
                <a:latin typeface="Georgia" pitchFamily="18" charset="0"/>
              </a:rPr>
              <a:t>Экономика общественного сектора 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855296"/>
            <a:ext cx="4442758" cy="523800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1800" dirty="0">
                <a:latin typeface="Georgia" pitchFamily="18" charset="0"/>
              </a:rPr>
              <a:t>В учебнике рассматриваются теоретические и практические основы функционирования общественного сектора экономики, его масштабы, роль государственного сектора в современных условиях хозяйствования, проблемы человеческого развития, уровня и качества жизни населения, элементы теории коллективного выбора в условиях прямой и представительной демократии, организация бюджетной системы. Особое внимание уделяется социальной политике государства как основному приоритету современного социально ориентированного </a:t>
            </a:r>
            <a:r>
              <a:rPr lang="ru-RU" sz="1800" dirty="0" smtClean="0">
                <a:latin typeface="Georgia" pitchFamily="18" charset="0"/>
              </a:rPr>
              <a:t>развития</a:t>
            </a:r>
            <a:r>
              <a:rPr lang="ru-RU" sz="1800" dirty="0">
                <a:latin typeface="Georgia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72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93296"/>
            <a:ext cx="8799242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29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90" y="1111691"/>
            <a:ext cx="3447098" cy="47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712968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А.Н. Дорофеев </a:t>
            </a:r>
          </a:p>
          <a:p>
            <a:r>
              <a:rPr lang="ru-RU" sz="2200" dirty="0" smtClean="0">
                <a:latin typeface="Georgia" pitchFamily="18" charset="0"/>
              </a:rPr>
              <a:t>Эффективное управление автоперевозками (</a:t>
            </a:r>
            <a:r>
              <a:rPr lang="en-US" sz="2200" dirty="0" smtClean="0">
                <a:latin typeface="Georgia" pitchFamily="18" charset="0"/>
              </a:rPr>
              <a:t>Fleet management</a:t>
            </a:r>
            <a:r>
              <a:rPr lang="ru-RU" sz="2200" dirty="0" smtClean="0">
                <a:latin typeface="Georgia" pitchFamily="18" charset="0"/>
              </a:rPr>
              <a:t>)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824518"/>
            <a:ext cx="4104456" cy="526877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 indent="182563" algn="just"/>
            <a:r>
              <a:rPr lang="ru-RU" sz="1800" dirty="0" smtClean="0">
                <a:latin typeface="Georgia" pitchFamily="18" charset="0"/>
              </a:rPr>
              <a:t>В монографии рассмотрен процесс внедрения информационной системы управления автопарком в транспортных компаниях. Изложен практический опыт построения единого информационного пространства в автохозяйствах различного типа. Приведены примеры, позволяющие оптимизировать бизнес-процессы автотранспортных предприятий.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30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4307"/>
            <a:ext cx="3520951" cy="49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014" y="116632"/>
            <a:ext cx="8650690" cy="74302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Georgia" pitchFamily="18" charset="0"/>
              </a:rPr>
              <a:t>Институциональная экономика</a:t>
            </a:r>
            <a:br>
              <a:rPr lang="ru-RU" sz="2400" b="0" cap="none" dirty="0" smtClean="0">
                <a:latin typeface="Georgia" pitchFamily="18" charset="0"/>
              </a:rPr>
            </a:br>
            <a:r>
              <a:rPr lang="ru-RU" sz="2000" b="0" cap="none" dirty="0" smtClean="0">
                <a:latin typeface="Georgia" pitchFamily="18" charset="0"/>
              </a:rPr>
              <a:t>под ред. д.э.н., </a:t>
            </a:r>
            <a:r>
              <a:rPr lang="ru-RU" sz="2000" b="0" cap="none" dirty="0">
                <a:latin typeface="Georgia" pitchFamily="18" charset="0"/>
              </a:rPr>
              <a:t>п</a:t>
            </a:r>
            <a:r>
              <a:rPr lang="ru-RU" sz="2000" b="0" cap="none" dirty="0" smtClean="0">
                <a:latin typeface="Georgia" pitchFamily="18" charset="0"/>
              </a:rPr>
              <a:t>роф. , </a:t>
            </a:r>
            <a:r>
              <a:rPr lang="ru-RU" sz="2000" b="0" cap="none" dirty="0" err="1">
                <a:latin typeface="Georgia" pitchFamily="18" charset="0"/>
              </a:rPr>
              <a:t>з</a:t>
            </a:r>
            <a:r>
              <a:rPr lang="ru-RU" sz="2000" b="0" cap="none" dirty="0" err="1" smtClean="0">
                <a:latin typeface="Georgia" pitchFamily="18" charset="0"/>
              </a:rPr>
              <a:t>асл</a:t>
            </a:r>
            <a:r>
              <a:rPr lang="ru-RU" sz="2000" b="0" cap="none" dirty="0" smtClean="0">
                <a:latin typeface="Georgia" pitchFamily="18" charset="0"/>
              </a:rPr>
              <a:t>. </a:t>
            </a:r>
            <a:r>
              <a:rPr lang="ru-RU" sz="2000" b="0" cap="none" dirty="0" err="1" smtClean="0">
                <a:latin typeface="Georgia" pitchFamily="18" charset="0"/>
              </a:rPr>
              <a:t>деят</a:t>
            </a:r>
            <a:r>
              <a:rPr lang="ru-RU" sz="2000" b="0" cap="none" dirty="0" smtClean="0">
                <a:latin typeface="Georgia" pitchFamily="18" charset="0"/>
              </a:rPr>
              <a:t>. науки РФ И.К. Ларионова</a:t>
            </a:r>
            <a:endParaRPr lang="ru-RU" sz="2000" b="0" cap="none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786" y="836712"/>
            <a:ext cx="4356484" cy="5256584"/>
          </a:xfr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indent="182563"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 учебнике изложены основы институциональной экономики и особенности ее преломления к социально-экономическому развитию российского общества. Освещена система отношений современных институтов с учетом трансформации индустриального общества в информационное на основе научно-технического прогресса в условиях глобализации экономики в ее альтернативных вариантах. Даны элементы теории рационального хозяйствования, определены пути нравственно-духовного и социально-экономического возрождения России. 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2562076"/>
          </a:xfr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 представленными книгами, а также новыми поступлениями других издательств Вы можете ознакомиться в Читальном зале учебной литературы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(Каменская 52, 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каб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3-107)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93296"/>
            <a:ext cx="8799242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2ая партия\9785394014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8187"/>
            <a:ext cx="3609851" cy="49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И.П. Николаева </a:t>
            </a:r>
          </a:p>
          <a:p>
            <a:r>
              <a:rPr lang="ru-RU" sz="2800" dirty="0" smtClean="0">
                <a:latin typeface="Georgia" pitchFamily="18" charset="0"/>
              </a:rPr>
              <a:t>Инвестиции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019636"/>
            <a:ext cx="3960440" cy="5073659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1800" dirty="0">
                <a:latin typeface="Georgia" pitchFamily="18" charset="0"/>
              </a:rPr>
              <a:t>В предлагаемом учебнике в соответствии с действующими государственными стандартами рассмотрены основные вопросы курса “Инвестиции”, сущность, виды, объекты и субъекты, дана классификация инвестиций. Отмечена роль инвестиций в развитии экономики, особенно в периоды, связанные с ее модернизацией. Показаны принципы формирования инвестиционных портфелей и разработки инвестиционной политики. Особое внимание уделяется инвестициям в инновации</a:t>
            </a:r>
            <a:r>
              <a:rPr lang="ru-RU" sz="1800" dirty="0" smtClean="0">
                <a:latin typeface="Georgia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25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7" name="Picture 2" descr="C:\Users\a.a.egorova\Desktop\ВСЕ ПАПКИ\новые поступления 11.18\книги 2ая партия\9785394022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93738"/>
            <a:ext cx="3526764" cy="4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16632"/>
            <a:ext cx="8712968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К.В. </a:t>
            </a:r>
            <a:r>
              <a:rPr lang="ru-RU" dirty="0" err="1" smtClean="0">
                <a:latin typeface="Georgia" pitchFamily="18" charset="0"/>
              </a:rPr>
              <a:t>Балдин</a:t>
            </a:r>
            <a:r>
              <a:rPr lang="ru-RU" dirty="0" smtClean="0">
                <a:latin typeface="Georgia" pitchFamily="18" charset="0"/>
              </a:rPr>
              <a:t>, И.И. </a:t>
            </a:r>
            <a:r>
              <a:rPr lang="ru-RU" dirty="0" err="1" smtClean="0">
                <a:latin typeface="Georgia" pitchFamily="18" charset="0"/>
              </a:rPr>
              <a:t>Передеряев</a:t>
            </a:r>
            <a:r>
              <a:rPr lang="ru-RU" dirty="0" smtClean="0">
                <a:latin typeface="Georgia" pitchFamily="18" charset="0"/>
              </a:rPr>
              <a:t>, Р.С. Голов</a:t>
            </a:r>
          </a:p>
          <a:p>
            <a:r>
              <a:rPr lang="ru-RU" dirty="0" smtClean="0">
                <a:latin typeface="Georgia" pitchFamily="18" charset="0"/>
              </a:rPr>
              <a:t>Управление рисками в </a:t>
            </a:r>
            <a:r>
              <a:rPr lang="ru-RU" dirty="0" err="1" smtClean="0">
                <a:latin typeface="Georgia" pitchFamily="18" charset="0"/>
              </a:rPr>
              <a:t>инновационно</a:t>
            </a:r>
            <a:r>
              <a:rPr lang="ru-RU" dirty="0" smtClean="0">
                <a:latin typeface="Georgia" pitchFamily="18" charset="0"/>
              </a:rPr>
              <a:t>-инвестиционной деятельности предприятия 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1039962"/>
            <a:ext cx="4270788" cy="5053334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2000" dirty="0">
                <a:latin typeface="Georgia" pitchFamily="18" charset="0"/>
              </a:rPr>
              <a:t>Учебное пособие содержит изложение теоретических и методологических основ риск-менеджмента в </a:t>
            </a:r>
            <a:r>
              <a:rPr lang="ru-RU" sz="2000" dirty="0" err="1">
                <a:latin typeface="Georgia" pitchFamily="18" charset="0"/>
              </a:rPr>
              <a:t>инновационно</a:t>
            </a:r>
            <a:r>
              <a:rPr lang="ru-RU" sz="2000" dirty="0">
                <a:latin typeface="Georgia" pitchFamily="18" charset="0"/>
              </a:rPr>
              <a:t>-инвестиционной деятельности на макро- и микроуровне. В нем представлена разработанная система методов и моделей риск-менеджмента в инновациях и инвестициях производственно-хозяйственных систем на основе концепции адаптивного динамического управления рисками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93296"/>
            <a:ext cx="8799242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2ая партия\9785394023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8736"/>
            <a:ext cx="3384501" cy="48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712968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В.А. </a:t>
            </a:r>
            <a:r>
              <a:rPr lang="ru-RU" dirty="0" err="1" smtClean="0">
                <a:latin typeface="Georgia" pitchFamily="18" charset="0"/>
              </a:rPr>
              <a:t>Балыбердин</a:t>
            </a:r>
            <a:r>
              <a:rPr lang="ru-RU" dirty="0" smtClean="0">
                <a:latin typeface="Georgia" pitchFamily="18" charset="0"/>
              </a:rPr>
              <a:t>, А.М. </a:t>
            </a:r>
            <a:r>
              <a:rPr lang="ru-RU" dirty="0" err="1" smtClean="0">
                <a:latin typeface="Georgia" pitchFamily="18" charset="0"/>
              </a:rPr>
              <a:t>Белевцев</a:t>
            </a:r>
            <a:r>
              <a:rPr lang="ru-RU" dirty="0" smtClean="0">
                <a:latin typeface="Georgia" pitchFamily="18" charset="0"/>
              </a:rPr>
              <a:t>, Г.П. Бендерский </a:t>
            </a:r>
          </a:p>
          <a:p>
            <a:r>
              <a:rPr lang="ru-RU" dirty="0" smtClean="0">
                <a:latin typeface="Georgia" pitchFamily="18" charset="0"/>
              </a:rPr>
              <a:t>Прикладные методы оценки и выбора решений в стратегических задачах инновационного менеджмента 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039962"/>
            <a:ext cx="4248472" cy="5053334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1600" dirty="0">
                <a:latin typeface="Georgia" pitchFamily="18" charset="0"/>
              </a:rPr>
              <a:t>В настоящей книге рассмотрено текущее состояние методологии оценки решений в рассматриваемой области и предложены методы и алгоритмы решения типичных задач поддержки принятия решений. Для руководителей разного уровня, занимающихся вопросами обоснования и выбора различного рода решений при инновационном развитии высокотехнологичных предприятий и внедрении новых технологий. Книга может быть полез- на аспирантам, магистрантам и студентам соответствующих направлений подготовки, а также лицам, интересующимся новыми направлениями развития в науке и технике</a:t>
            </a:r>
            <a:r>
              <a:rPr lang="ru-RU" sz="1600" dirty="0" smtClean="0">
                <a:latin typeface="Georgia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92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2ая партия\9785394027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"/>
          <a:stretch/>
        </p:blipFill>
        <p:spPr bwMode="auto">
          <a:xfrm>
            <a:off x="5220072" y="1196752"/>
            <a:ext cx="3313673" cy="45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86" y="116632"/>
            <a:ext cx="8712968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И.Е. </a:t>
            </a:r>
            <a:r>
              <a:rPr lang="ru-RU" dirty="0" err="1" smtClean="0">
                <a:latin typeface="Georgia" pitchFamily="18" charset="0"/>
              </a:rPr>
              <a:t>Коптеловой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Язык. Культура. Общество. Актуальные проблемы, методы исследования и проблемы преподавания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0096" y="1039962"/>
            <a:ext cx="4319037" cy="5053334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indent="182563" algn="just"/>
            <a:r>
              <a:rPr lang="ru-RU" sz="1800" dirty="0">
                <a:latin typeface="Georgia" pitchFamily="18" charset="0"/>
              </a:rPr>
              <a:t>Вниманию читателя представлен сборник статей преподавателей кафедр русского и иностранных языков Дипломатической академии МИД России. Он содержит разнообразный материал, посвященный исследованию актуальных проблем развития и функционирования иностранных языков. В сборнике нашли отражение вопросы развития культуры и общества стран изучаемых языков. В материалах сборник также уделяется внимание профессионально ориентированному обучению иностранным языкам</a:t>
            </a:r>
            <a:r>
              <a:rPr lang="ru-RU" sz="1800" dirty="0" smtClean="0">
                <a:latin typeface="Georgia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7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14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5625"/>
            <a:ext cx="3447926" cy="47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86" y="116632"/>
            <a:ext cx="8626694" cy="80021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Н.Н. Иванникова </a:t>
            </a:r>
          </a:p>
          <a:p>
            <a:r>
              <a:rPr lang="ru-RU" sz="2800" dirty="0" smtClean="0">
                <a:latin typeface="Georgia" pitchFamily="18" charset="0"/>
              </a:rPr>
              <a:t>Методы работы с трудными клиентами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5786" y="916851"/>
            <a:ext cx="3946174" cy="5176445"/>
          </a:xfr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10000"/>
          </a:bodyPr>
          <a:lstStyle/>
          <a:p>
            <a:pPr marL="0" indent="182563" algn="just"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 процессе работы менеджеров с клиентами ежедневно возникают различные конфликтные ситуации. Клиент бывает недоволен, разозлен, не желает слушать никаких доводов, а требует невозможного. Как же договориться с таким человеком? И как при этом сохранить душевное равновесие и избежать стресса?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Этак книга рассказывает о том, как вести себя в подобных ситуациях, содержит советы и методы работы с агрессией клиента, обучает ведению переговоров по разрешению претензий, реагированию на возражения т.е. всему тому, что помогает наладить конструктивный диалог с трудными клиентами.</a:t>
            </a:r>
          </a:p>
        </p:txBody>
      </p:sp>
    </p:spTree>
    <p:extLst>
      <p:ext uri="{BB962C8B-B14F-4D97-AF65-F5344CB8AC3E}">
        <p14:creationId xmlns:p14="http://schemas.microsoft.com/office/powerpoint/2010/main" val="138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3" name="Picture 2" descr="C:\Users\a.a.egorova\Desktop\ВСЕ ПАПКИ\новые поступления 11.18\книги 3я партия\9785394014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6924"/>
            <a:ext cx="3576266" cy="49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786" y="116633"/>
            <a:ext cx="8712968" cy="72008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Georgia" pitchFamily="18" charset="0"/>
              </a:rPr>
              <a:t>Инновационный менеджмент</a:t>
            </a:r>
            <a:br>
              <a:rPr lang="ru-RU" sz="2400" b="0" cap="none" dirty="0" smtClean="0">
                <a:latin typeface="Georgia" pitchFamily="18" charset="0"/>
              </a:rPr>
            </a:br>
            <a:r>
              <a:rPr lang="ru-RU" sz="2000" b="0" cap="none" dirty="0" smtClean="0">
                <a:latin typeface="Georgia" pitchFamily="18" charset="0"/>
              </a:rPr>
              <a:t>под ред. д.э.н., </a:t>
            </a:r>
            <a:r>
              <a:rPr lang="ru-RU" sz="2000" b="0" cap="none" dirty="0">
                <a:latin typeface="Georgia" pitchFamily="18" charset="0"/>
              </a:rPr>
              <a:t>п</a:t>
            </a:r>
            <a:r>
              <a:rPr lang="ru-RU" sz="2000" b="0" cap="none" dirty="0" smtClean="0">
                <a:latin typeface="Georgia" pitchFamily="18" charset="0"/>
              </a:rPr>
              <a:t>роф. А.В. </a:t>
            </a:r>
            <a:r>
              <a:rPr lang="ru-RU" sz="2000" b="0" cap="none" dirty="0" err="1" smtClean="0">
                <a:latin typeface="Georgia" pitchFamily="18" charset="0"/>
              </a:rPr>
              <a:t>Барышевой</a:t>
            </a:r>
            <a:endParaRPr lang="ru-RU" sz="2400" b="0" cap="none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5786" y="836712"/>
            <a:ext cx="4356484" cy="5256584"/>
          </a:xfr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 indent="182563"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учебном пособии рассматриваются содержание и основные вопросы менеджмента инноваций: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инновационность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как черта, имманентно присущая любому предпринимательству, интеллектуальная собственность, государственное регулирование инновационной деятельности, инновационные риски, управленческие и социальные аспекты инновационного предпринимательства.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786" y="6093296"/>
            <a:ext cx="8712968" cy="648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</p:txBody>
      </p:sp>
      <p:pic>
        <p:nvPicPr>
          <p:cNvPr id="6" name="Picture 2" descr="C:\Users\a.a.egorova\Desktop\ВСЕ ПАПКИ\новые поступления 11.18\книги 3я партия\9785394015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0343"/>
            <a:ext cx="3378275" cy="47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786" y="116632"/>
            <a:ext cx="8712968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Н.В. </a:t>
            </a:r>
            <a:r>
              <a:rPr lang="ru-RU" dirty="0" err="1" smtClean="0">
                <a:latin typeface="Georgia" pitchFamily="18" charset="0"/>
              </a:rPr>
              <a:t>Пластинина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dirty="0" smtClean="0">
                <a:latin typeface="Georgia" pitchFamily="18" charset="0"/>
              </a:rPr>
              <a:t>Дистанционные </a:t>
            </a:r>
            <a:r>
              <a:rPr lang="ru-RU" dirty="0" smtClean="0">
                <a:latin typeface="Georgia" pitchFamily="18" charset="0"/>
              </a:rPr>
              <a:t>покупки: Порядок </a:t>
            </a:r>
            <a:r>
              <a:rPr lang="ru-RU" dirty="0" smtClean="0">
                <a:latin typeface="Georgia" pitchFamily="18" charset="0"/>
              </a:rPr>
              <a:t>приобретения товаров и юридическая защита потребителей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5786" y="1023988"/>
            <a:ext cx="4313347" cy="5069308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pPr indent="182563" algn="just"/>
            <a:r>
              <a:rPr lang="ru-RU" sz="1800" dirty="0" smtClean="0">
                <a:latin typeface="Georgia" pitchFamily="18" charset="0"/>
              </a:rPr>
              <a:t>Каждый человек хоть раз в жизни прибегает к услуге приобретения товара дистанционным способом: через Интернет, почту, по телевидению, радио, каталогу, рекламному проспекту и т.д. Очень часто удаленному покупателю приходит совсем не тот товар, который он заказывал и видел на картинке монитора или журнала, а порой он содержит такие дефекты, что просто не пригоден к использованию. И при этом покупатель думает, что вернуть его нельзя.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Но так ли это? Эта книга станет незаменимым помощником каждого покупателя в успешном разрешении подобных ситуаций.  Автор ответит на вопросы о том, как без особых проблем уладить дело, как отстоять свое право потребителя.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1405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Новые поступления от издательства «Дашков и К˚»</vt:lpstr>
      <vt:lpstr>В учебнике рассматриваются теоретические и практические основы функционирования общественного сектора экономики, его масштабы, роль государственного сектора в современных условиях хозяйствования, проблемы человеческого развития, уровня и качества жизни населения, элементы теории коллективного выбора в условиях прямой и представительной демократии, организация бюджетной системы. Особое внимание уделяется социальной политике государства как основному приоритету современного социально ориентированного развития.</vt:lpstr>
      <vt:lpstr>В предлагаемом учебнике в соответствии с действующими государственными стандартами рассмотрены основные вопросы курса “Инвестиции”, сущность, виды, объекты и субъекты, дана классификация инвестиций. Отмечена роль инвестиций в развитии экономики, особенно в периоды, связанные с ее модернизацией. Показаны принципы формирования инвестиционных портфелей и разработки инвестиционной политики. Особое внимание уделяется инвестициям в инновации.</vt:lpstr>
      <vt:lpstr>Учебное пособие содержит изложение теоретических и методологических основ риск-менеджмента в инновационно-инвестиционной деятельности на макро- и микроуровне. В нем представлена разработанная система методов и моделей риск-менеджмента в инновациях и инвестициях производственно-хозяйственных систем на основе концепции адаптивного динамического управления рисками.</vt:lpstr>
      <vt:lpstr>В настоящей книге рассмотрено текущее состояние методологии оценки решений в рассматриваемой области и предложены методы и алгоритмы решения типичных задач поддержки принятия решений. Для руководителей разного уровня, занимающихся вопросами обоснования и выбора различного рода решений при инновационном развитии высокотехнологичных предприятий и внедрении новых технологий. Книга может быть полез- на аспирантам, магистрантам и студентам соответствующих направлений подготовки, а также лицам, интересующимся новыми направлениями развития в науке и технике.</vt:lpstr>
      <vt:lpstr>Вниманию читателя представлен сборник статей преподавателей кафедр русского и иностранных языков Дипломатической академии МИД России. Он содержит разнообразный материал, посвященный исследованию актуальных проблем развития и функционирования иностранных языков. В сборнике нашли отражение вопросы развития культуры и общества стран изучаемых языков. В материалах сборник также уделяется внимание профессионально ориентированному обучению иностранным языкам.</vt:lpstr>
      <vt:lpstr>Презентация PowerPoint</vt:lpstr>
      <vt:lpstr>Инновационный менеджмент под ред. д.э.н., проф. А.В. Барышевой</vt:lpstr>
      <vt:lpstr>Каждый человек хоть раз в жизни прибегает к услуге приобретения товара дистанционным способом: через Интернет, почту, по телевидению, радио, каталогу, рекламному проспекту и т.д. Очень часто удаленному покупателю приходит совсем не тот товар, который он заказывал и видел на картинке монитора или журнала, а порой он содержит такие дефекты, что просто не пригоден к использованию. И при этом покупатель думает, что вернуть его нельзя. Но так ли это? Эта книга станет незаменимым помощником каждого покупателя в успешном разрешении подобных ситуаций.  Автор ответит на вопросы о том, как без особых проблем уладить дело, как отстоять свое право потребителя.</vt:lpstr>
      <vt:lpstr>Каждый владелец фирмы хочет иметь высокую норму прибыли, не прилагая при этом больших усилий. Как сделать так, чтобы потребители снова и снова приходили в магазин и всегда были довольны? Как сделать так, чтобы товары и бренды компании пользовались большой популярностью? Как достичь всего этого, не осуществляя больших инвестиций и не привлекая высокооплачиваемых специалистов? Надо использовать «ленивый» маркетинг. Данное пособие предлагает простые алгоритмы нахождения взаимопонимания с потребителями и построения программ стимулирования продаж. В книге рассматриваются методы проведения элементарных маркетинговых исследований и организации пассивных продаж.</vt:lpstr>
      <vt:lpstr>Книга содержит извлечения из основных дошедших до нас источников римского права. В первую очередь в ней приводятся Законы XII таблиц. Институции Гая и Дигесты Юстиниана, снабженные учебными комментариями общего характера.</vt:lpstr>
      <vt:lpstr>Социальная педагогика под ред. докт. пед. наук Л.Е. Липского, докт. пед. наук Л.Е. Сикорской</vt:lpstr>
      <vt:lpstr>Управление в социальной работе под ред. Профессоров Е.И. Холостовой, Е.И. Комарова, О.Г. Прохоровой</vt:lpstr>
      <vt:lpstr>С.Ш. Шамхалова Теле- и радиореклама. Секреты завоевания потребителей</vt:lpstr>
      <vt:lpstr>И.Н. Кузнецов Бизнес-риторика</vt:lpstr>
      <vt:lpstr>Т.З. Козлова Люди, лишенные родительских прав: их социализация и жизненные траектории</vt:lpstr>
      <vt:lpstr>С.Л. Блау, Ю.А. Романова Страхование внешнеэкономической деятельности</vt:lpstr>
      <vt:lpstr>Э.М. Лисс, А.С. Ковальчук Деловые коммуникации</vt:lpstr>
      <vt:lpstr>В.И. Новичков, И.М. Виноградова, О.Н. Коротун, И.С.Кошель Лидерство</vt:lpstr>
      <vt:lpstr>В монографии рассмотрен процесс внедрения информационной системы управления автопарком в транспортных компаниях. Изложен практический опыт построения единого информационного пространства в автохозяйствах различного типа. Приведены примеры, позволяющие оптимизировать бизнес-процессы автотранспортных предприятий.</vt:lpstr>
      <vt:lpstr>Институциональная экономика под ред. д.э.н., проф. , засл. деят. науки РФ И.К. Ларионова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поступления от издательства «Дашков и К˚»</dc:title>
  <dc:creator>Степанченко Алена Андреевна</dc:creator>
  <cp:lastModifiedBy>Степанченко Алена Андреевна</cp:lastModifiedBy>
  <cp:revision>14</cp:revision>
  <dcterms:created xsi:type="dcterms:W3CDTF">2018-12-03T06:48:06Z</dcterms:created>
  <dcterms:modified xsi:type="dcterms:W3CDTF">2018-12-03T09:13:17Z</dcterms:modified>
</cp:coreProperties>
</file>