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81" r:id="rId3"/>
    <p:sldId id="262" r:id="rId4"/>
    <p:sldId id="264" r:id="rId5"/>
    <p:sldId id="257" r:id="rId6"/>
    <p:sldId id="265" r:id="rId7"/>
    <p:sldId id="261" r:id="rId8"/>
    <p:sldId id="282" r:id="rId9"/>
    <p:sldId id="258" r:id="rId10"/>
    <p:sldId id="266" r:id="rId11"/>
    <p:sldId id="267" r:id="rId12"/>
    <p:sldId id="268" r:id="rId13"/>
    <p:sldId id="272" r:id="rId14"/>
    <p:sldId id="283" r:id="rId15"/>
    <p:sldId id="259" r:id="rId16"/>
    <p:sldId id="273" r:id="rId17"/>
    <p:sldId id="274" r:id="rId18"/>
    <p:sldId id="275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9" autoAdjust="0"/>
    <p:restoredTop sz="94676" autoAdjust="0"/>
  </p:normalViewPr>
  <p:slideViewPr>
    <p:cSldViewPr>
      <p:cViewPr>
        <p:scale>
          <a:sx n="73" d="100"/>
          <a:sy n="73" d="100"/>
        </p:scale>
        <p:origin x="-145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A690D-2460-4EDD-8E73-9C078E57BD07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65DE6-B901-4BFF-8CA3-046546D447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32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jpeg"/><Relationship Id="rId4" Type="http://schemas.openxmlformats.org/officeDocument/2006/relationships/hyperlink" Target="https://biblio-online.ru/viewer/74CDBB4E-2257-42E2-B2A7-5D26B65B2580/nemeckiy-yazyk#page/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biblio-online.ru/viewer/BB537F9A-85DF-49F0-B362-2280C6E47941/nemeckiy-yazyk-dlya-yuristov#page/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biblio-online.ru/viewer/FA4924B4-0E1A-402F-9CAA-978D531F04B1/nemeckiy-yazyk#page/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biblio-online.ru/viewer/1C58BD6F-B6BA-4DD6-89D0-C3E1DD646E8E/nemeckiy-yazyk-dlya-politologov#page/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biblio-online.ru/viewer/F41FB2C5-0A12-48C2-BF4B-FBC5FF8E4FBB/francuzskiy-yazyk-dlya-ekonomistov-b1-b2#page/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biblio-online.ru/viewer/F7830256-D889-407B-A1D0-E0FDBBC17DC4/francuzskiy-yazyk-a2-b1#page/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biblio-online.ru/viewer/CC6DB8ED-51E1-40B4-9F92-07F5912CEE99/francuzskiy-yazyk-dlya-yuristov-b1-b2#page/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biblio-online.ru/viewer/E1018C98-E8DD-4987-82CD-2EE4E0276E53/francuzskiy-yazyk-teoreticheskaya-grammatika-morfologiya-sintaksis#page/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biblio-online.ru/viewer/2068491C-28AE-49B2-9D92-C1763D6DB59D/angliyskiy-yazyk-a1-v1#page/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znanium.com/bookread2.php?book=9954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blio-online.ru/viewer/5CE0A31B-153D-4CFC-BCD5-A5EE0335C6FC/angliyskiy-yazyk-dlya-ekonomistov#page/1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znanium.com/bookread2.php?book=43047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biblio-online.ru/viewer/477A733A-1422-4A60-A547-DE9CDB214A5A/angliyskiy-yazyk-dlya-menedzherov-i-logistov-b1-c1#page/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biblio-online.ru/viewer/71DF8BB7-8105-4B2B-84C0-1154D20BB120/nemeckiy-yazyk-dlya-ekonomistov-a2-c1#page/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a.egorova\Desktop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.a.egorova\Desktop\Braniborská_brá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856984" cy="6480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36712"/>
            <a:ext cx="4428492" cy="52565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093296"/>
            <a:ext cx="8856984" cy="65956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можно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a.a.egorova\Desktop\10185013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67864"/>
            <a:ext cx="3216163" cy="479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116632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Г.Г. Ивлева</a:t>
            </a:r>
          </a:p>
          <a:p>
            <a:r>
              <a:rPr lang="ru-RU" sz="3200" dirty="0" smtClean="0">
                <a:latin typeface="Georgia" pitchFamily="18" charset="0"/>
              </a:rPr>
              <a:t>Немецкий язык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009184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Georgia" pitchFamily="18" charset="0"/>
              </a:rPr>
              <a:t>В учебнике представлены теоретические основы немецкого языка, которые позволят студентам приобрести необходимые знания по фонетике, грамматике и лексике. В нем даны тексты для чтения и пояснения к ним, лексика для расширения словарного запаса и упражнения различных видов (грамматические, лексические, на перевод, на словообразование, на развитие навыков устной речи). Отдельно выделен фонетический курс, в котором представлены сведения об артикуляции звуков, правилах чтения, ударении в слове и фразе, мелодике. Большинство текстов для чтения с соответствующими сокращениями и необходимой обработкой заимствовано из художественной литературы. Тексты подобраны с учетом определенных грамматических и разговорных тем.</a:t>
            </a:r>
          </a:p>
        </p:txBody>
      </p:sp>
    </p:spTree>
    <p:extLst>
      <p:ext uri="{BB962C8B-B14F-4D97-AF65-F5344CB8AC3E}">
        <p14:creationId xmlns:p14="http://schemas.microsoft.com/office/powerpoint/2010/main" val="39664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.a.egorova\Desktop\Braniborská_brá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856984" cy="6480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36712"/>
            <a:ext cx="4752528" cy="52565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093296"/>
            <a:ext cx="8856984" cy="65956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можно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К. М. </a:t>
            </a:r>
            <a:r>
              <a:rPr lang="ru-RU" dirty="0" smtClean="0">
                <a:latin typeface="Georgia" pitchFamily="18" charset="0"/>
              </a:rPr>
              <a:t>Левитан </a:t>
            </a:r>
          </a:p>
          <a:p>
            <a:r>
              <a:rPr lang="ru-RU" sz="2400" dirty="0" smtClean="0">
                <a:latin typeface="Georgia" pitchFamily="18" charset="0"/>
              </a:rPr>
              <a:t>Немецкий язык для юристов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098" name="Picture 2" descr="C:\Users\a.a.egorova\Desktop\978-5-534-02884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36234"/>
            <a:ext cx="3240360" cy="47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572" y="1036234"/>
            <a:ext cx="47344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Georgia" pitchFamily="18" charset="0"/>
              </a:rPr>
              <a:t>Данный учебник является дополненным и переработанным изданием, цель которого – содействие развитию языковой личности студента-юриста как субъекта общения и профессиональной деятельности в соответствии с требованиями действующего государственного образовательного стандарта высшего профессионального образования по направлению «Юриспруденция». Представленный в учебнике лексико-грамматический материал, тексты и упражнения позволяют студентам овладеть требуемыми компетенциями в сфере устной и письменной профессиональной коммуникации на немецком и русском языках 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.a.egorova\Desktop\Braniborská_brá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856984" cy="6480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36712"/>
            <a:ext cx="4428492" cy="52565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093296"/>
            <a:ext cx="8856984" cy="65956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можно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a.a.egorova\Desktop\25290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3096"/>
            <a:ext cx="3240360" cy="477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116632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Л</a:t>
            </a:r>
            <a:r>
              <a:rPr lang="ru-RU" dirty="0">
                <a:latin typeface="Georgia" pitchFamily="18" charset="0"/>
              </a:rPr>
              <a:t>. И. Зимина, И. Н. </a:t>
            </a:r>
            <a:r>
              <a:rPr lang="ru-RU" dirty="0" err="1" smtClean="0">
                <a:latin typeface="Georgia" pitchFamily="18" charset="0"/>
              </a:rPr>
              <a:t>Мирославская</a:t>
            </a:r>
            <a:endParaRPr lang="ru-RU" dirty="0" smtClean="0">
              <a:latin typeface="Georgia" pitchFamily="18" charset="0"/>
            </a:endParaRPr>
          </a:p>
          <a:p>
            <a:r>
              <a:rPr lang="ru-RU" sz="3200" dirty="0" smtClean="0">
                <a:latin typeface="Georgia" pitchFamily="18" charset="0"/>
              </a:rPr>
              <a:t>Немецкий язык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16" y="1027694"/>
            <a:ext cx="42124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latin typeface="Georgia" pitchFamily="18" charset="0"/>
              </a:rPr>
              <a:t>Целью учебного пособия является повышение исходного уровня владения немецким языком и формирование коммуникативных навыков в повседневной, официально-деловой и профессиональной сферах. Пособие содержит тренировочные упражнения по грамматике, тексты для аудиторной работы, имеющие коммуникативную направленность, тексты для самостоятельной работы, контрольные работы для проверки усвоения материала и образцы тестов. Лексический и грамматический материал последовательно изложен по принципу «от простого к сложному</a:t>
            </a:r>
            <a:r>
              <a:rPr lang="ru-RU" dirty="0" smtClean="0">
                <a:latin typeface="Georgia" pitchFamily="18" charset="0"/>
              </a:rPr>
              <a:t>».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.a.egorova\Desktop\Braniborská_brá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856984" cy="6480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36712"/>
            <a:ext cx="4428492" cy="52565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093296"/>
            <a:ext cx="8856984" cy="65956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можно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a.a.egorova\Desktop\25958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92340"/>
            <a:ext cx="3168352" cy="46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116632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Р. В. </a:t>
            </a:r>
            <a:r>
              <a:rPr lang="ru-RU" dirty="0" err="1">
                <a:latin typeface="Georgia" pitchFamily="18" charset="0"/>
              </a:rPr>
              <a:t>Винтайкина</a:t>
            </a:r>
            <a:r>
              <a:rPr lang="ru-RU" dirty="0">
                <a:latin typeface="Georgia" pitchFamily="18" charset="0"/>
              </a:rPr>
              <a:t>, Н. В. </a:t>
            </a:r>
            <a:r>
              <a:rPr lang="ru-RU" dirty="0" smtClean="0">
                <a:latin typeface="Georgia" pitchFamily="18" charset="0"/>
              </a:rPr>
              <a:t>Пахомов </a:t>
            </a:r>
          </a:p>
          <a:p>
            <a:r>
              <a:rPr lang="ru-RU" sz="2800" dirty="0" smtClean="0">
                <a:latin typeface="Georgia" pitchFamily="18" charset="0"/>
              </a:rPr>
              <a:t>Немецкий язык для политологов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510" y="1479845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latin typeface="Georgia" pitchFamily="18" charset="0"/>
              </a:rPr>
              <a:t>Учебное пособие предназначено для студентов, владеющих немецким языком на уровне С1. В нем представлены тексты, заимствованные из оригинальной немецкой литературы по направлению подготовки "Политология". Это произведения различных жанров: монографии, статьи, справочники, учебные пособия, научно-политические и научно-экономические журналы, отражающие современные тенденции политической науки. </a:t>
            </a:r>
          </a:p>
        </p:txBody>
      </p:sp>
    </p:spTree>
    <p:extLst>
      <p:ext uri="{BB962C8B-B14F-4D97-AF65-F5344CB8AC3E}">
        <p14:creationId xmlns:p14="http://schemas.microsoft.com/office/powerpoint/2010/main" val="37799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.a.egorova\Desktop\иностраннка\фр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a.a.egorova\Desktop\paris_wallpaper_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4608512" cy="511256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021288"/>
            <a:ext cx="8784976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можно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146" name="Picture 2" descr="C:\Users\a.a.egorova\Desktop\32711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0894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 Т. Е. </a:t>
            </a:r>
            <a:r>
              <a:rPr lang="ru-RU" dirty="0" err="1">
                <a:latin typeface="Georgia" pitchFamily="18" charset="0"/>
              </a:rPr>
              <a:t>Змеёва</a:t>
            </a:r>
            <a:r>
              <a:rPr lang="ru-RU" dirty="0">
                <a:latin typeface="Georgia" pitchFamily="18" charset="0"/>
              </a:rPr>
              <a:t>, М. С. </a:t>
            </a:r>
            <a:r>
              <a:rPr lang="ru-RU" dirty="0" smtClean="0">
                <a:latin typeface="Georgia" pitchFamily="18" charset="0"/>
              </a:rPr>
              <a:t>Левина</a:t>
            </a:r>
          </a:p>
          <a:p>
            <a:r>
              <a:rPr lang="ru-RU" sz="2400" dirty="0" smtClean="0">
                <a:latin typeface="Georgia" pitchFamily="18" charset="0"/>
              </a:rPr>
              <a:t>Французский язык для экономистов (В1-В2)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052736"/>
            <a:ext cx="4608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latin typeface="Georgia" pitchFamily="18" charset="0"/>
              </a:rPr>
              <a:t>Основные цели данного учебника научить работать с аутентичными текстами экономической тематики, обогатить словарный запас обучающихся базовыми социально-экономическими терминами, привить им профессионально-ориентированные умения и навыки, углубить знания об особенностях функционирования основных социально-экономических институтов Франции. Предлагаемые в пособии задания направлены на совершенствование логического мышления, умений анализа и синтеза, обучение различным видам чтения, развитие и совершенствование приобретенных ранее умений и навыков. В результате освоения курса бакалавр должен владеть французским языком на уровне В2 C1 в соответствии с общеевропейской классификацией компетенций владения иностранным языком.</a:t>
            </a:r>
          </a:p>
        </p:txBody>
      </p:sp>
    </p:spTree>
    <p:extLst>
      <p:ext uri="{BB962C8B-B14F-4D97-AF65-F5344CB8AC3E}">
        <p14:creationId xmlns:p14="http://schemas.microsoft.com/office/powerpoint/2010/main" val="42397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a.a.egorova\Desktop\paris_wallpaper_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4104456" cy="511256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021288"/>
            <a:ext cx="8784976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можно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014983"/>
            <a:ext cx="4104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Georgia" pitchFamily="18" charset="0"/>
              </a:rPr>
              <a:t>Основная цель настоящего пособия – развития у обучающихся навыков понимания содержания иноязычного текста и умения извлекать значимую информацию, углубление базовых знаний лексики и грамматики, обучение основным подходам и приемам выполнения экзаменационных заданий. Учебное пособие состоит из двух разделов. Задания первого раздела направлены на обогащение словарного запаса и улучшение коммуникативных навыков, а упражнения, предложенные во втором разделе, - на формирование новых грамматических умений.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7170" name="Picture 2" descr="C:\Users\a.a.egorova\Desktop\29303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545"/>
            <a:ext cx="3260080" cy="48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16632"/>
            <a:ext cx="83529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И</a:t>
            </a:r>
            <a:r>
              <a:rPr lang="ru-RU" dirty="0">
                <a:latin typeface="Georgia" pitchFamily="18" charset="0"/>
              </a:rPr>
              <a:t>. Ю. Бартенева, М. С. Левина, В. В. </a:t>
            </a:r>
            <a:r>
              <a:rPr lang="ru-RU" dirty="0" err="1" smtClean="0">
                <a:latin typeface="Georgia" pitchFamily="18" charset="0"/>
              </a:rPr>
              <a:t>Хараузова</a:t>
            </a:r>
            <a:endParaRPr lang="ru-RU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Французский язык А2-В1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a.a.egorova\Desktop\paris_wallpaper_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4104456" cy="511256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021288"/>
            <a:ext cx="8784976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можно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 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618344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Georgia" pitchFamily="18" charset="0"/>
              </a:rPr>
              <a:t>Может быть использован в качестве базового курса  «Французский язык профессионального общения». Цель учебника – подготовка специалиста, владеющего французским языком в объеме, который позволит в дальнейшим: проводить поиск и анализ иностранных источников информации; общаться в ситуациях универсального и профессионального характера.   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194" name="Picture 2" descr="C:\Users\a.a.egorova\Desktop\32833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28" y="1041215"/>
            <a:ext cx="3168352" cy="48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116632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Н. В. Жукова, О. Б. </a:t>
            </a:r>
            <a:r>
              <a:rPr lang="ru-RU" dirty="0" smtClean="0">
                <a:latin typeface="Georgia" pitchFamily="18" charset="0"/>
              </a:rPr>
              <a:t>Самсонова</a:t>
            </a:r>
          </a:p>
          <a:p>
            <a:r>
              <a:rPr lang="ru-RU" sz="2400" dirty="0" smtClean="0">
                <a:latin typeface="Georgia" pitchFamily="18" charset="0"/>
              </a:rPr>
              <a:t>Французский язык для юристов (В1-В2)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a.a.egorova\Desktop\paris_wallpaper_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4104456" cy="511256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021288"/>
            <a:ext cx="8784976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можно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 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1266" name="Picture 2" descr="C:\Users\a.a.egorova\Desktop\29813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67137"/>
            <a:ext cx="3240360" cy="47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159604"/>
            <a:ext cx="8856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Н. М. Васильева, </a:t>
            </a:r>
            <a:r>
              <a:rPr lang="ru-RU" dirty="0" smtClean="0">
                <a:latin typeface="Georgia" pitchFamily="18" charset="0"/>
              </a:rPr>
              <a:t> Л</a:t>
            </a:r>
            <a:r>
              <a:rPr lang="ru-RU" dirty="0">
                <a:latin typeface="Georgia" pitchFamily="18" charset="0"/>
              </a:rPr>
              <a:t>. П. </a:t>
            </a:r>
            <a:r>
              <a:rPr lang="ru-RU" dirty="0" err="1" smtClean="0">
                <a:latin typeface="Georgia" pitchFamily="18" charset="0"/>
              </a:rPr>
              <a:t>Пицкова</a:t>
            </a:r>
            <a:endParaRPr lang="ru-RU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Французский язык. Теоретическая грамматика, морфология, синтаксис    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43950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Georgia" pitchFamily="18" charset="0"/>
              </a:rPr>
              <a:t>Цель данного пособия – дать необходимые сведения по теоретической грамматике французского языка. Учебник состоит из двух частей: теоретического курса морфологии и синтаксиса и практических заданий, способствующих усвоению курса и контролирующих знания.   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.a.egorova\Desktop\ВСЕ ПАПКИ\(В)иностраннка(отпр)\фон\IMG_524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628800"/>
            <a:ext cx="8280920" cy="3600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51727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>ПО ВСЕМ ВОПРОСАМ ДОСТУПА К ЭЛЕКТРОННЫМ РЕСУРСАМ НАУЧНОЙ БИБЛИОТЕКИ НГУЭУ ОБРАЩАТЬСЯ ПО АДРЕСУ </a:t>
            </a:r>
            <a:br>
              <a:rPr lang="ru-RU" sz="3200" dirty="0">
                <a:latin typeface="Georgia" pitchFamily="18" charset="0"/>
              </a:rPr>
            </a:br>
            <a:r>
              <a:rPr lang="ru-RU" sz="3200" dirty="0">
                <a:latin typeface="Georgia" pitchFamily="18" charset="0"/>
              </a:rPr>
              <a:t>E-LIBRARY@NSUEM.RU</a:t>
            </a:r>
          </a:p>
        </p:txBody>
      </p:sp>
    </p:spTree>
    <p:extLst>
      <p:ext uri="{BB962C8B-B14F-4D97-AF65-F5344CB8AC3E}">
        <p14:creationId xmlns:p14="http://schemas.microsoft.com/office/powerpoint/2010/main" val="207261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a.a.egorova\Desktop\иностраннка\анг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.a.egorova\Desktop\tumblr_ml5g5zJ84R1s2u8uuo1_500_lar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640960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4752528" cy="52354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072134"/>
            <a:ext cx="8640960" cy="6480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можно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4624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В.Ф. </a:t>
            </a:r>
            <a:r>
              <a:rPr lang="ru-RU" dirty="0" err="1" smtClean="0">
                <a:latin typeface="Georgia" pitchFamily="18" charset="0"/>
              </a:rPr>
              <a:t>Аитов</a:t>
            </a:r>
            <a:r>
              <a:rPr lang="ru-RU" dirty="0" smtClean="0">
                <a:latin typeface="Georgia" pitchFamily="18" charset="0"/>
              </a:rPr>
              <a:t>, В.М. Аитова, С.В. Кади </a:t>
            </a:r>
          </a:p>
          <a:p>
            <a:r>
              <a:rPr lang="ru-RU" sz="2800" dirty="0" smtClean="0">
                <a:latin typeface="Georgia" pitchFamily="18" charset="0"/>
              </a:rPr>
              <a:t>Английский язык (А1-В1+)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5124" name="Picture 4" descr="C:\Users\a.a.egorova\Desktop\41785643.cover_330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3610"/>
            <a:ext cx="3240360" cy="48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946044"/>
            <a:ext cx="4752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Georgia" pitchFamily="18" charset="0"/>
              </a:rPr>
              <a:t>Содержание пособия соответствует требованиям, предъявляемым к иноязычному образованию студентов по программе  подготовке академического </a:t>
            </a:r>
            <a:r>
              <a:rPr lang="ru-RU" sz="1600" dirty="0" err="1" smtClean="0">
                <a:latin typeface="Georgia" pitchFamily="18" charset="0"/>
              </a:rPr>
              <a:t>бакалавриата</a:t>
            </a:r>
            <a:r>
              <a:rPr lang="ru-RU" sz="1600" dirty="0" smtClean="0">
                <a:latin typeface="Georgia" pitchFamily="18" charset="0"/>
              </a:rPr>
              <a:t>. Пособие содержит комплекс заданий и упражнений для развития и совершенствования лексико-грамматических навыков и речевых умений, лингвострановедческий материал, заимствованный из зарубежных и отечественных источников. В целях осуществления иноязычной профессиональной подготовки в пособие включены профессионально направленные иноязычные тексты, материалы для овладения деловым английским языком, вопросно-ответные упражнения и примерная тематика проектов для организации самостоятельной работы студентов неязыковых факультетов педагогических вузов.      </a:t>
            </a:r>
            <a:endParaRPr lang="ru-RU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.a.egorova\Desktop\tumblr_ml5g5zJ84R1s2u8uuo1_500_lar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640960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4392488" cy="52354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072134"/>
            <a:ext cx="8640960" cy="6480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можно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Picture 2" descr="C:\Users\a.a.egorova\Desktop\9954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50167"/>
            <a:ext cx="28803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1330764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indent="457200" algn="just"/>
            <a:r>
              <a:rPr lang="ru-RU" dirty="0">
                <a:latin typeface="Georgia" pitchFamily="18" charset="0"/>
              </a:rPr>
              <a:t>Целью учебного пособия является помощь в овладении навыками ведения подготовленной и неподготовленной беседы в ситуациях официального и неофициального делового общения и знакомство со стилистической дифференциацией словаря делового английского языка. Пособие содержит упражнения для отработки нового словаря, тексты для обсуждения, ролевые игры и тесты для проверки полученных знаний.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88756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З.В. </a:t>
            </a:r>
            <a:r>
              <a:rPr lang="ru-RU" dirty="0" err="1" smtClean="0">
                <a:latin typeface="Georgia" pitchFamily="18" charset="0"/>
              </a:rPr>
              <a:t>Маньковская</a:t>
            </a:r>
            <a:r>
              <a:rPr lang="ru-RU" dirty="0" smtClean="0">
                <a:latin typeface="Georgia" pitchFamily="18" charset="0"/>
              </a:rPr>
              <a:t> </a:t>
            </a:r>
            <a:br>
              <a:rPr lang="ru-RU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Английский язык в ситуациях повседневного делового общения 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.a.egorova\Desktop\tumblr_ml5g5zJ84R1s2u8uuo1_500_lar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.a.egorova\Desktop\978-5-534-08911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61" y="970060"/>
            <a:ext cx="3319569" cy="49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640960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4392488" cy="52354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072134"/>
            <a:ext cx="8640960" cy="6480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можно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hlinkClick r:id="rId5"/>
              </a:rPr>
              <a:t>здесь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6632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Т.В. Моисеева, Н.Н. Цаплина, А.Ю. Широких </a:t>
            </a:r>
          </a:p>
          <a:p>
            <a:r>
              <a:rPr lang="ru-RU" sz="2800" dirty="0">
                <a:latin typeface="Georgia" pitchFamily="18" charset="0"/>
              </a:rPr>
              <a:t>Английский язык для экономистов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192265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Georgia" pitchFamily="18" charset="0"/>
              </a:rPr>
              <a:t>В пособии представлены аутентичные тексты из периодической печати. Студентам предлагается задания, способствующие развитию критического мышления, лингвистических, социокультурных и профессиональных компетенций. Цель пособия – расширение пассивного и активного словарного запаса студентов. Материалы пособия могут быть использованы для подготовки презентаций в </a:t>
            </a:r>
            <a:r>
              <a:rPr lang="en-US" dirty="0" smtClean="0">
                <a:latin typeface="Georgia" pitchFamily="18" charset="0"/>
              </a:rPr>
              <a:t>PowerPoint</a:t>
            </a:r>
            <a:r>
              <a:rPr lang="ru-RU" dirty="0" smtClean="0">
                <a:latin typeface="Georgia" pitchFamily="18" charset="0"/>
              </a:rPr>
              <a:t>, дискуссий, анализа кейсов и для составление ролевых игр. 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.a.egorova\Desktop\tumblr_ml5g5zJ84R1s2u8uuo1_500_lar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640960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4392488" cy="52354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072134"/>
            <a:ext cx="8640960" cy="6480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можно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91982"/>
            <a:ext cx="4248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700" dirty="0">
                <a:latin typeface="Georgia" pitchFamily="18" charset="0"/>
              </a:rPr>
              <a:t>Учебник составлен в соответствии с требованиями Федеральных государственных образовательных стандартов третьего поколения. Его цель — развитие навыков устной речи, чтения и понимания литературы экономического профиля на английском языке. Учебник состоит из трех разделов и приложения, включающего грамматический справочник и англо-русский терминологический словарь. Тематику учебных материалов составляют различные направления экономики: организация бизнеса, менеджмент, маркетинг, банки и финансы, налогообложение и бухгалтерский учет. </a:t>
            </a:r>
          </a:p>
        </p:txBody>
      </p:sp>
      <p:pic>
        <p:nvPicPr>
          <p:cNvPr id="6146" name="Picture 2" descr="C:\Users\a.a.egorova\Desktop\19968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77170"/>
            <a:ext cx="3312368" cy="45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98048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В.А. </a:t>
            </a:r>
            <a:r>
              <a:rPr lang="ru-RU" dirty="0" err="1" smtClean="0">
                <a:latin typeface="Georgia" pitchFamily="18" charset="0"/>
              </a:rPr>
              <a:t>Шляхова</a:t>
            </a:r>
            <a:r>
              <a:rPr lang="ru-RU" dirty="0" smtClean="0">
                <a:latin typeface="Georgia" pitchFamily="18" charset="0"/>
              </a:rPr>
              <a:t>, О.Н. </a:t>
            </a:r>
            <a:r>
              <a:rPr lang="ru-RU" dirty="0" err="1" smtClean="0">
                <a:latin typeface="Georgia" pitchFamily="18" charset="0"/>
              </a:rPr>
              <a:t>Герасина</a:t>
            </a:r>
            <a:r>
              <a:rPr lang="ru-RU" dirty="0" smtClean="0">
                <a:latin typeface="Georgia" pitchFamily="18" charset="0"/>
              </a:rPr>
              <a:t>, Ю.А. </a:t>
            </a:r>
            <a:r>
              <a:rPr lang="ru-RU" dirty="0" err="1" smtClean="0">
                <a:latin typeface="Georgia" pitchFamily="18" charset="0"/>
              </a:rPr>
              <a:t>Герасина</a:t>
            </a:r>
            <a:endParaRPr lang="ru-RU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Английский язык для экономистов    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.a.egorova\Desktop\tumblr_ml5g5zJ84R1s2u8uuo1_500_lar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640960" cy="7200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36712"/>
            <a:ext cx="4824536" cy="52354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072134"/>
            <a:ext cx="8640960" cy="6480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можно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a.a.egorova\Desktop\978-5-534-08147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19455"/>
            <a:ext cx="3168352" cy="48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98048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А.К. </a:t>
            </a:r>
            <a:r>
              <a:rPr lang="ru-RU" dirty="0" err="1" smtClean="0">
                <a:latin typeface="Georgia" pitchFamily="18" charset="0"/>
              </a:rPr>
              <a:t>Купцова</a:t>
            </a:r>
            <a:r>
              <a:rPr lang="ru-RU" dirty="0" smtClean="0">
                <a:latin typeface="Georgia" pitchFamily="18" charset="0"/>
              </a:rPr>
              <a:t>, Л.А. Козлова, Ю.П. Волынец</a:t>
            </a:r>
          </a:p>
          <a:p>
            <a:r>
              <a:rPr lang="ru-RU" sz="2400" dirty="0" smtClean="0">
                <a:latin typeface="Georgia" pitchFamily="18" charset="0"/>
              </a:rPr>
              <a:t>Английский язык для менеджеров и логистов (В1-С1)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764704"/>
            <a:ext cx="48245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Georgia" pitchFamily="18" charset="0"/>
              </a:rPr>
              <a:t>Учебник рассчитан на среднее и продвинутое владение английским языком (уровни В1, В2, С1 по Общеевропейской классификации). Каждая книга включает корпус терминов и упражнения практического характера по употреблению данных терминов в различных бизнес-ситуациях, а также упражнения по грамматике и переводу. Для чтения и обсуждения предлагаются неадаптированные оригинальные сокращенные статьи из профессиональных журналов и монографий, а также эссе и энциклопедический статьи из интернет-источников. В каждом уроке содержится культурологический материал, посвященный основным проблемам деловой межкультурной коммуникации и преодолению </a:t>
            </a:r>
            <a:r>
              <a:rPr lang="ru-RU" sz="1600" dirty="0" err="1" smtClean="0">
                <a:latin typeface="Georgia" pitchFamily="18" charset="0"/>
              </a:rPr>
              <a:t>лингвокультурного</a:t>
            </a:r>
            <a:r>
              <a:rPr lang="ru-RU" sz="1600" dirty="0" smtClean="0">
                <a:latin typeface="Georgia" pitchFamily="18" charset="0"/>
              </a:rPr>
              <a:t> барьера. Освоение материала учебника позволит расширить  словарный запас профессиональной англоязычной лексики, развить навыки чтения, письма, проведение дискуссий и презентаций на английском языке.   </a:t>
            </a:r>
            <a:endParaRPr lang="ru-RU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.a.egorova\Desktop\иностраннка\не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.a.egorova\Desktop\Braniborská_brá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856984" cy="79208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80728"/>
            <a:ext cx="4428492" cy="511256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093296"/>
            <a:ext cx="8856984" cy="65956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Ознакомиться с учебным пособием можно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hlinkClick r:id="rId4"/>
              </a:rPr>
              <a:t>здесь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054" name="Picture 6" descr="C:\Users\a.a.egorova\Desktop\38139421.cover_3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14"/>
            <a:ext cx="3202310" cy="47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0695" y="2033843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Georgia" pitchFamily="18" charset="0"/>
              </a:rPr>
              <a:t>Учебное пособие содержит теоретические сведения и практические задания по основным темам финансово-экономического профиля на немецком языке. Пособие расширяет языковые знания и коммуникативные навыки по специальности.  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242064"/>
            <a:ext cx="8589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Н.А. </a:t>
            </a:r>
            <a:r>
              <a:rPr lang="ru-RU" dirty="0" err="1" smtClean="0">
                <a:latin typeface="Georgia" pitchFamily="18" charset="0"/>
              </a:rPr>
              <a:t>Работникова</a:t>
            </a:r>
            <a:r>
              <a:rPr lang="ru-RU" dirty="0" smtClean="0">
                <a:latin typeface="Georgia" pitchFamily="18" charset="0"/>
              </a:rPr>
              <a:t>, Е.В. Чернышева, И.И. Климова</a:t>
            </a:r>
          </a:p>
          <a:p>
            <a:r>
              <a:rPr lang="ru-RU" sz="2400" dirty="0" smtClean="0">
                <a:latin typeface="Georgia" pitchFamily="18" charset="0"/>
              </a:rPr>
              <a:t>Немецкий язык для экономистов (А2-С1)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1215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Егорова Анна Альбертовна</dc:creator>
  <cp:lastModifiedBy>Егорова А А</cp:lastModifiedBy>
  <cp:revision>55</cp:revision>
  <dcterms:created xsi:type="dcterms:W3CDTF">2018-10-11T03:41:24Z</dcterms:created>
  <dcterms:modified xsi:type="dcterms:W3CDTF">2018-11-07T03:13:09Z</dcterms:modified>
</cp:coreProperties>
</file>