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9EF"/>
    <a:srgbClr val="BDBB77"/>
    <a:srgbClr val="0066FF"/>
    <a:srgbClr val="0066CC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91" d="100"/>
          <a:sy n="91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3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3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11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7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10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2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8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1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8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9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2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7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1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2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84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book/4FEFAAC8-6634-4BBD-BD51-37939DEB6F71/etika-delovyh-otnosheniy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book/A4DBD1F2-D874-4C4C-AB1E-D6D50EEE6714/delovoe-obscheni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book/0670A122-0B62-4611-B003-17F289899441/kultura-rechi-i-delovoe-obscheni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book/E18CFC86-DBD1-4B7F-ABA2-0A3DC7678291/psihologiya-obscheniy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book/9783EDA1-3DD0-4C4A-BC3A-DCCE52FB8486/etika-i-psihologiya-delovogo-obscheniya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catalog/product/53509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catalog/product/51822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catalog/product/43055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catalog/product/91611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catalog/product/94279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book/CEFD8D3B-A0AA-4258-B7F9-91667B54D85C/delovaya-kultur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652" y="1447800"/>
            <a:ext cx="8825658" cy="2302934"/>
          </a:xfrm>
        </p:spPr>
        <p:txBody>
          <a:bodyPr/>
          <a:lstStyle/>
          <a:p>
            <a:pPr algn="ctr"/>
            <a:r>
              <a:rPr lang="ru-RU" dirty="0" smtClean="0"/>
              <a:t>Деловое</a:t>
            </a:r>
            <a:br>
              <a:rPr lang="ru-RU" dirty="0" smtClean="0"/>
            </a:br>
            <a:r>
              <a:rPr lang="ru-RU" dirty="0" smtClean="0"/>
              <a:t>общение и этикет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67161" y="4403203"/>
            <a:ext cx="9863091" cy="150044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обзор книг ЭБС «</a:t>
            </a:r>
            <a:r>
              <a:rPr lang="en-US" sz="3200" dirty="0" smtClean="0"/>
              <a:t>Znanium.com</a:t>
            </a:r>
            <a:r>
              <a:rPr lang="ru-RU" sz="3200" dirty="0" smtClean="0"/>
              <a:t>» и «ЮРАЙТ» </a:t>
            </a:r>
          </a:p>
          <a:p>
            <a:pPr algn="ctr"/>
            <a:r>
              <a:rPr lang="ru-RU" sz="1800" dirty="0" smtClean="0"/>
              <a:t>Для студентов центра среднего профессионального образования.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585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95" y="346095"/>
            <a:ext cx="7910972" cy="976678"/>
          </a:xfrm>
          <a:solidFill>
            <a:schemeClr val="tx1">
              <a:lumMod val="65000"/>
            </a:schemeClr>
          </a:solidFill>
        </p:spPr>
        <p:txBody>
          <a:bodyPr/>
          <a:lstStyle/>
          <a:p>
            <a:r>
              <a:rPr lang="ru-RU" sz="1800" b="1" dirty="0"/>
              <a:t>Родыгина, Н. Ю</a:t>
            </a:r>
            <a:r>
              <a:rPr lang="ru-RU" sz="1800" b="1" i="1" dirty="0"/>
              <a:t>. </a:t>
            </a:r>
            <a:r>
              <a:rPr lang="ru-RU" sz="1800" b="1" dirty="0"/>
              <a:t>Этика деловых отношений : учебник и практикум для СПО </a:t>
            </a:r>
            <a:r>
              <a:rPr lang="ru-RU" sz="1800" dirty="0"/>
              <a:t>/ Н. Ю. Родыгина. — </a:t>
            </a:r>
            <a:r>
              <a:rPr lang="ru-RU" sz="1800" dirty="0" smtClean="0"/>
              <a:t>Москва </a:t>
            </a:r>
            <a:r>
              <a:rPr lang="ru-RU" sz="1800" dirty="0"/>
              <a:t>: </a:t>
            </a:r>
            <a:r>
              <a:rPr lang="ru-RU" sz="1800" dirty="0" err="1" smtClean="0"/>
              <a:t>Юрайт</a:t>
            </a:r>
            <a:r>
              <a:rPr lang="ru-RU" sz="1800" dirty="0"/>
              <a:t>, 2018. — 431 с</a:t>
            </a:r>
            <a:r>
              <a:rPr lang="ru-RU" sz="1800" dirty="0"/>
              <a:t>. — </a:t>
            </a:r>
            <a:r>
              <a:rPr lang="ru-RU" sz="1800" dirty="0" smtClean="0"/>
              <a:t>(</a:t>
            </a:r>
            <a:r>
              <a:rPr lang="ru-RU" sz="1800" dirty="0"/>
              <a:t>Серия : Профессиональное образование).  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95" y="1498821"/>
            <a:ext cx="8226761" cy="40176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учебнике раскрываются основные понятия об этикете, психологические аспекты деловых отношений, национальные стили ведения переговоров, методы диагностики конфликтных ситуаций в деловых отношениях, основы управления деловым общением. Содержащиеся в издании выводы и рекомендации нацелены на подъем уровня деловых отношений. При написании учебника были использованы последние работы западных психологов и консультантов по менеджменту, их перечень приводится в списке литературы, что позволит студентам, стремящимся глубже разобраться в отдельных вопросах этики деловых отношений, познакомиться с ними самостоятельно. Каждая глава содержит практикум, в конце учебника представлены приложения, включающие деловую игру и тесты.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://www.ukazka.ru/img/b/uk303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561" y="1508168"/>
            <a:ext cx="2679907" cy="42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897" y="5785300"/>
            <a:ext cx="682049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Режим доступа: 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https://biblio-online.ru/book/4FEFAAC8-6634-4BBD-BD51-37939DEB6F71/etika-delovyh-otnosheniy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467" y="472173"/>
            <a:ext cx="7890933" cy="121458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800" b="1" dirty="0" err="1">
                <a:solidFill>
                  <a:schemeClr val="bg1"/>
                </a:solidFill>
              </a:rPr>
              <a:t>Жернакова</a:t>
            </a:r>
            <a:r>
              <a:rPr lang="ru-RU" sz="1800" b="1" i="1" dirty="0">
                <a:solidFill>
                  <a:schemeClr val="bg1"/>
                </a:solidFill>
              </a:rPr>
              <a:t>, </a:t>
            </a:r>
            <a:r>
              <a:rPr lang="ru-RU" sz="1800" b="1" dirty="0">
                <a:solidFill>
                  <a:schemeClr val="bg1"/>
                </a:solidFill>
              </a:rPr>
              <a:t>М. Б.</a:t>
            </a:r>
            <a:r>
              <a:rPr lang="ru-RU" sz="1800" b="1" i="1" dirty="0">
                <a:solidFill>
                  <a:schemeClr val="bg1"/>
                </a:solidFill>
              </a:rPr>
              <a:t> </a:t>
            </a:r>
            <a:r>
              <a:rPr lang="ru-RU" sz="1800" b="1" dirty="0">
                <a:solidFill>
                  <a:schemeClr val="bg1"/>
                </a:solidFill>
              </a:rPr>
              <a:t>Деловое общение : </a:t>
            </a:r>
            <a:r>
              <a:rPr lang="ru-RU" sz="1800" dirty="0">
                <a:solidFill>
                  <a:schemeClr val="bg1"/>
                </a:solidFill>
              </a:rPr>
              <a:t>учебник и практикум для СПО / М. Б. </a:t>
            </a:r>
            <a:r>
              <a:rPr lang="ru-RU" sz="1800" dirty="0" err="1">
                <a:solidFill>
                  <a:schemeClr val="bg1"/>
                </a:solidFill>
              </a:rPr>
              <a:t>Жернакова</a:t>
            </a:r>
            <a:r>
              <a:rPr lang="ru-RU" sz="1800" dirty="0">
                <a:solidFill>
                  <a:schemeClr val="bg1"/>
                </a:solidFill>
              </a:rPr>
              <a:t>, И. А. Румянцева. — </a:t>
            </a:r>
            <a:r>
              <a:rPr lang="ru-RU" sz="1800" dirty="0" smtClean="0">
                <a:solidFill>
                  <a:schemeClr val="bg1"/>
                </a:solidFill>
              </a:rPr>
              <a:t>Москва </a:t>
            </a:r>
            <a:r>
              <a:rPr lang="ru-RU" sz="1800" dirty="0">
                <a:solidFill>
                  <a:schemeClr val="bg1"/>
                </a:solidFill>
              </a:rPr>
              <a:t>: </a:t>
            </a:r>
            <a:r>
              <a:rPr lang="ru-RU" sz="1800" dirty="0" err="1" smtClean="0">
                <a:solidFill>
                  <a:schemeClr val="bg1"/>
                </a:solidFill>
              </a:rPr>
              <a:t>Юрайт</a:t>
            </a:r>
            <a:r>
              <a:rPr lang="ru-RU" sz="1800" dirty="0">
                <a:solidFill>
                  <a:schemeClr val="bg1"/>
                </a:solidFill>
              </a:rPr>
              <a:t>, 2018. — 370 с. – (Серия : Профессиональное образование).</a:t>
            </a:r>
          </a:p>
        </p:txBody>
      </p:sp>
      <p:pic>
        <p:nvPicPr>
          <p:cNvPr id="8198" name="Picture 6" descr="https://ws.bambook.com/book1/images/fo_3180488_9785534079784_Delovoeobzcheni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49" y="1537718"/>
            <a:ext cx="2925729" cy="43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8867" y="1773928"/>
            <a:ext cx="7933266" cy="3726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учебнике рассмотрен широкий круг вопросов, касающихся организации и реализации коммуникаций в процессе управления. Представлены основные виды деловых коммуникаций, их функции, потенциальные преграды и помехи в деловом общении, основы деловой этики, этикета и культуры делового общения. Освещены особенности публичных коммуникаций. Материал снабжен рисунками и таблицами, теория подтверждается практическими примерами, в том числе и типичными ошибками из реальной жизни, что позволяет студенту их классифицировать, обнаружить в применении на практике и строить коммуникацию более эффективно. В конце глав наряду с вопросами и заданиями для самоконтроля представлен практикум, состоящий из заданий к текстам, игр, ситуационных заданий и тестов.</a:t>
            </a:r>
            <a:endParaRPr lang="ru-RU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4347" y="5861455"/>
            <a:ext cx="654196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Режим доступа: </a:t>
            </a:r>
            <a:r>
              <a:rPr lang="ru-RU" sz="16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https://biblio-online.ru/book/A4DBD1F2-D874-4C4C-AB1E-D6D50EEE6714/delovoe-obschenie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505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litres.ru/static/bookimages/38/13/21/38132199.bin.dir/38132199.cover_max1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642" y="1371600"/>
            <a:ext cx="2660272" cy="40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9000" y="510084"/>
            <a:ext cx="7179733" cy="1343701"/>
          </a:xfrm>
          <a:prstGeom prst="rect">
            <a:avLst/>
          </a:prstGeom>
          <a:solidFill>
            <a:srgbClr val="BDBB77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Культура речи и деловое общение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: учебник и практикум для СПО / В. В. Химик [и др.] ; отв. ред. В. В. Химик, Л. Б. Волкова. —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Москва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Юрайт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2018. — 308 с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000" dirty="0" smtClean="0"/>
              <a:t> </a:t>
            </a:r>
            <a:r>
              <a:rPr lang="ru-RU" sz="2000" dirty="0"/>
              <a:t>(Серия : Профессиональное образование).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334" y="2170906"/>
            <a:ext cx="7603066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этом учебнике рассматриваются основные этапы истории русского делового языка, природа современной деловой речи, особенности официально-делового стиля литературного языка, жанровый репертуар и этикет письменного и устного делового общения, специфика публичной речи и деловая риторика. Описываются и анализируются коммуникативно-речевой портрет делового человека, образ и стереотипы предпринимателя, язык современного чиновника. Каждая глава завершается практикумом, включающим вопросы для самоконтроля, задания и упражнения, а также тесты.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9934" y="5801739"/>
            <a:ext cx="675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доступа: </a:t>
            </a:r>
            <a:r>
              <a:rPr lang="ru-RU" sz="1600" u="sng" dirty="0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https://biblio-online.ru/book/0670A122-0B62-4611-B003-17F289899441/kultura-rechi-i-delovoe-obschenie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8956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645" y="424617"/>
            <a:ext cx="7532120" cy="119999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800" b="1" dirty="0"/>
              <a:t>Лавриненко</a:t>
            </a:r>
            <a:r>
              <a:rPr lang="ru-RU" sz="1800" b="1" i="1" dirty="0"/>
              <a:t>, </a:t>
            </a:r>
            <a:r>
              <a:rPr lang="ru-RU" sz="1800" b="1" dirty="0"/>
              <a:t>В. Н.</a:t>
            </a:r>
            <a:r>
              <a:rPr lang="ru-RU" sz="1800" b="1" i="1" dirty="0"/>
              <a:t> </a:t>
            </a:r>
            <a:r>
              <a:rPr lang="ru-RU" sz="1800" b="1" dirty="0"/>
              <a:t>Психология общения </a:t>
            </a:r>
            <a:r>
              <a:rPr lang="ru-RU" sz="1800" dirty="0"/>
              <a:t>: учебник и практикум для СПО / В. Н. Лавриненко, Л. И. </a:t>
            </a:r>
            <a:r>
              <a:rPr lang="ru-RU" sz="1800" dirty="0" err="1" smtClean="0"/>
              <a:t>Чернышова</a:t>
            </a:r>
            <a:r>
              <a:rPr lang="ru-RU" sz="1800" dirty="0" smtClean="0"/>
              <a:t>. — Москва </a:t>
            </a:r>
            <a:r>
              <a:rPr lang="ru-RU" sz="1800" dirty="0"/>
              <a:t>: </a:t>
            </a:r>
            <a:r>
              <a:rPr lang="ru-RU" sz="1800" dirty="0" err="1" smtClean="0"/>
              <a:t>Юрайт</a:t>
            </a:r>
            <a:r>
              <a:rPr lang="ru-RU" sz="1800" dirty="0"/>
              <a:t>, 2018. — 350 с.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dirty="0" smtClean="0"/>
              <a:t> </a:t>
            </a:r>
            <a:r>
              <a:rPr lang="ru-RU" sz="1800" dirty="0"/>
              <a:t>(Серия : Профессиональное образование).</a:t>
            </a:r>
          </a:p>
        </p:txBody>
      </p:sp>
      <p:pic>
        <p:nvPicPr>
          <p:cNvPr id="10242" name="Picture 2" descr="https://www.bookvoed.ru/files/1836/54/27/18/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286" y="1371600"/>
            <a:ext cx="3111886" cy="48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0645" y="1717782"/>
            <a:ext cx="7704665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учебнике раскрываются социальные основания делового общения как реального явления и как науки и учебной дисциплины, излагаются теоретические предпосылки появления и развития данной области науки, дается современное толкование многих ее проблем. Отдельно освещены проблемы этики, этикета и культуры делового общения в целом. Книга заслужила положительные отзывы преподавателей, студентов и практических работников. Издание отражает достижения современной науки, содержит словарь основных терминов и понятий, а также практикум, в котором представлены практические задания, упражнения, ролевые и деловые игры, психологические и контрольные тесты, вопросы для обсуждения.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668" y="5740756"/>
            <a:ext cx="719666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Режим доступа: </a:t>
            </a:r>
            <a:r>
              <a:rPr lang="ru-RU" sz="16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https://biblio-online.ru/book/E18CFC86-DBD1-4B7F-ABA2-0A3DC7678291/psihologiya-obscheniya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1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75" y="604166"/>
            <a:ext cx="7806266" cy="1322288"/>
          </a:xfrm>
          <a:solidFill>
            <a:srgbClr val="BFD9EF"/>
          </a:solidFill>
        </p:spPr>
        <p:txBody>
          <a:bodyPr/>
          <a:lstStyle/>
          <a:p>
            <a:r>
              <a:rPr lang="ru-RU" sz="1800" b="1" dirty="0" err="1">
                <a:solidFill>
                  <a:schemeClr val="bg1"/>
                </a:solidFill>
              </a:rPr>
              <a:t>Собольников</a:t>
            </a:r>
            <a:r>
              <a:rPr lang="ru-RU" sz="1800" b="1" dirty="0">
                <a:solidFill>
                  <a:schemeClr val="bg1"/>
                </a:solidFill>
              </a:rPr>
              <a:t>, В. В. Этика и психология делового общения </a:t>
            </a:r>
            <a:r>
              <a:rPr lang="ru-RU" sz="1800" dirty="0">
                <a:solidFill>
                  <a:schemeClr val="bg1"/>
                </a:solidFill>
              </a:rPr>
              <a:t>: учебное пособие для СПО / В. В. </a:t>
            </a:r>
            <a:r>
              <a:rPr lang="ru-RU" sz="1800" dirty="0" err="1">
                <a:solidFill>
                  <a:schemeClr val="bg1"/>
                </a:solidFill>
              </a:rPr>
              <a:t>Собольников</a:t>
            </a:r>
            <a:r>
              <a:rPr lang="ru-RU" sz="1800" dirty="0">
                <a:solidFill>
                  <a:schemeClr val="bg1"/>
                </a:solidFill>
              </a:rPr>
              <a:t>, Н. А. </a:t>
            </a:r>
            <a:r>
              <a:rPr lang="ru-RU" sz="1800" dirty="0" smtClean="0">
                <a:solidFill>
                  <a:schemeClr val="bg1"/>
                </a:solidFill>
              </a:rPr>
              <a:t>Костенко. </a:t>
            </a:r>
            <a:r>
              <a:rPr lang="ru-RU" sz="1800" dirty="0">
                <a:solidFill>
                  <a:schemeClr val="bg1"/>
                </a:solidFill>
              </a:rPr>
              <a:t>— 2-е изд., пер. и доп. — </a:t>
            </a:r>
            <a:r>
              <a:rPr lang="ru-RU" sz="1800" dirty="0" smtClean="0">
                <a:solidFill>
                  <a:schemeClr val="bg1"/>
                </a:solidFill>
              </a:rPr>
              <a:t>Москва </a:t>
            </a:r>
            <a:r>
              <a:rPr lang="ru-RU" sz="1800" dirty="0">
                <a:solidFill>
                  <a:schemeClr val="bg1"/>
                </a:solidFill>
              </a:rPr>
              <a:t>: </a:t>
            </a:r>
            <a:r>
              <a:rPr lang="ru-RU" sz="1800" dirty="0" err="1" smtClean="0">
                <a:solidFill>
                  <a:schemeClr val="bg1"/>
                </a:solidFill>
              </a:rPr>
              <a:t>Юрайт</a:t>
            </a:r>
            <a:r>
              <a:rPr lang="ru-RU" sz="1800" dirty="0">
                <a:solidFill>
                  <a:schemeClr val="bg1"/>
                </a:solidFill>
              </a:rPr>
              <a:t>, 2018. — 202 с. </a:t>
            </a:r>
            <a:r>
              <a:rPr lang="ru-RU" sz="1800" dirty="0">
                <a:solidFill>
                  <a:schemeClr val="bg1"/>
                </a:solidFill>
              </a:rPr>
              <a:t>— </a:t>
            </a:r>
            <a:r>
              <a:rPr lang="ru-RU" sz="1800" dirty="0">
                <a:solidFill>
                  <a:schemeClr val="bg1"/>
                </a:solidFill>
              </a:rPr>
              <a:t>(Серия : Профессиональное образование).</a:t>
            </a:r>
          </a:p>
        </p:txBody>
      </p:sp>
      <p:pic>
        <p:nvPicPr>
          <p:cNvPr id="11266" name="Picture 2" descr="http://urait.ru/uploads/cover/978-5-534-06957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067" y="1550617"/>
            <a:ext cx="3150658" cy="47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400" y="2076195"/>
            <a:ext cx="708660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Авторы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пособия в краткой и вместе с тем доступной форме излагают основы этики и психологии делового общения. Особое внимание уделено моральной и этической стороне межличностных отношений, особенностям и тонкостям этикета для предпринимателей в условиях актуальной экономической ситуации в России.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5517" y="4868688"/>
            <a:ext cx="673478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доступа: </a:t>
            </a:r>
            <a:r>
              <a:rPr lang="ru-RU" sz="1600" u="sng" dirty="0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https://biblio-online.ru/book/9783EDA1-3DD0-4C4A-BC3A-DCCE52FB8486/etika-i-psihologiya-delovogo-obscheniya</a:t>
            </a:r>
            <a:r>
              <a:rPr lang="ru-RU" sz="1600" dirty="0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2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73" y="5748011"/>
            <a:ext cx="10405534" cy="96968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АБОНЕМЕНТ </a:t>
            </a:r>
            <a:r>
              <a:rPr lang="ru-RU" sz="2000" dirty="0" smtClean="0">
                <a:latin typeface="Calibri" panose="020F0502020204030204" pitchFamily="34" charset="0"/>
              </a:rPr>
              <a:t>СПО ПРЕДЛАГАЕТ </a:t>
            </a:r>
            <a:r>
              <a:rPr lang="ru-RU" sz="2000" dirty="0">
                <a:latin typeface="Calibri" panose="020F0502020204030204" pitchFamily="34" charset="0"/>
              </a:rPr>
              <a:t>КНИЖНУЮ ВЫСТАВКУ </a:t>
            </a:r>
            <a:r>
              <a:rPr lang="ru-RU" sz="2000" dirty="0" smtClean="0">
                <a:latin typeface="Calibri" panose="020F0502020204030204" pitchFamily="34" charset="0"/>
              </a:rPr>
              <a:t>ПО ДЕЛОВОМУ ОБЩЕНИЮ И ЭТИКЕТУ</a:t>
            </a:r>
            <a:r>
              <a:rPr lang="ru-RU" sz="1800" dirty="0">
                <a:latin typeface="Calibri" panose="020F0502020204030204" pitchFamily="34" charset="0"/>
              </a:rPr>
              <a:t/>
            </a:r>
            <a:br>
              <a:rPr lang="ru-RU" sz="1800" dirty="0">
                <a:latin typeface="Calibri" panose="020F0502020204030204" pitchFamily="34" charset="0"/>
              </a:rPr>
            </a:b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НАШ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АДРЕС: </a:t>
            </a:r>
            <a:r>
              <a:rPr lang="ru-RU" sz="1800" dirty="0" smtClean="0"/>
              <a:t>ул</a:t>
            </a:r>
            <a:r>
              <a:rPr lang="ru-RU" sz="1800" dirty="0"/>
              <a:t>. </a:t>
            </a:r>
            <a:r>
              <a:rPr lang="ru-RU" sz="1800" smtClean="0"/>
              <a:t>Ломоносова, </a:t>
            </a:r>
            <a:r>
              <a:rPr lang="ru-RU" sz="1800" dirty="0"/>
              <a:t>56, к. </a:t>
            </a:r>
            <a:r>
              <a:rPr lang="ru-RU" sz="1800" dirty="0" smtClean="0"/>
              <a:t>216</a:t>
            </a:r>
            <a:endParaRPr lang="ru-RU" sz="1800" dirty="0"/>
          </a:p>
        </p:txBody>
      </p:sp>
      <p:pic>
        <p:nvPicPr>
          <p:cNvPr id="1026" name="Picture 2" descr="https://ozon-st.cdn.ngenix.net/multimedia/1005577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6" y="373247"/>
            <a:ext cx="1301560" cy="195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ozone.ru/multimedia/books_covers/1005558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94" y="1883742"/>
            <a:ext cx="1530463" cy="211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ction-books.ru/img/10088002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7" y="3353554"/>
            <a:ext cx="1235066" cy="191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-gorod.ru/upload/iblock/469/46931c80a73def3b28e7cc99e3972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68" y="3227389"/>
            <a:ext cx="1306459" cy="196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08" y="1883742"/>
            <a:ext cx="1545299" cy="216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s://img.yakaboo.ua/media/catalog/product/cache/1/image/398x565/234c7c011ba026e66d29567e1be1d1f7/4/2/421222_9890960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316" r="6884" b="6626"/>
          <a:stretch/>
        </p:blipFill>
        <p:spPr bwMode="auto">
          <a:xfrm>
            <a:off x="2090560" y="1845910"/>
            <a:ext cx="1509308" cy="216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znanium.com/images/0942/9427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41" y="373247"/>
            <a:ext cx="1285353" cy="201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znanium.com/images/0518/5182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99" y="477140"/>
            <a:ext cx="1454467" cy="218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znanium.com/images/0502/50270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90" y="3416636"/>
            <a:ext cx="1254905" cy="183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5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donnasa.ru/wp-content/uploads/2017/10/znanium.com_.jp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951169"/>
            <a:ext cx="11220359" cy="49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6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912" y="454857"/>
            <a:ext cx="7721600" cy="106595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just"/>
            <a:r>
              <a:rPr lang="ru-RU" sz="1800" b="1" dirty="0" err="1">
                <a:latin typeface="+mn-lt"/>
                <a:cs typeface="Times New Roman" panose="02020603050405020304" pitchFamily="18" charset="0"/>
              </a:rPr>
              <a:t>Барышева</a:t>
            </a:r>
            <a:r>
              <a:rPr lang="ru-RU" sz="1800" b="1" dirty="0">
                <a:latin typeface="+mn-lt"/>
                <a:cs typeface="Times New Roman" panose="02020603050405020304" pitchFamily="18" charset="0"/>
              </a:rPr>
              <a:t>, А. Д. Этика и психология делового общения (сфера сервиса) :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учеб. 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пособие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/ А. Д. </a:t>
            </a:r>
            <a:r>
              <a:rPr lang="ru-RU" sz="1800" dirty="0" err="1">
                <a:latin typeface="+mn-lt"/>
                <a:cs typeface="Times New Roman" panose="02020603050405020304" pitchFamily="18" charset="0"/>
              </a:rPr>
              <a:t>Барышева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, Ю. А. Матюхина, Н. Г. </a:t>
            </a:r>
            <a:r>
              <a:rPr lang="ru-RU" sz="1800" dirty="0" err="1">
                <a:latin typeface="+mn-lt"/>
                <a:cs typeface="Times New Roman" panose="02020603050405020304" pitchFamily="18" charset="0"/>
              </a:rPr>
              <a:t>Шередер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. – 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Москва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Альфа-М : ИНФРА-М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, 2016. </a:t>
            </a:r>
            <a:r>
              <a:rPr lang="ru-RU" sz="1800" dirty="0">
                <a:cs typeface="Times New Roman" panose="02020603050405020304" pitchFamily="18" charset="0"/>
              </a:rPr>
              <a:t>–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256 с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ru-RU" sz="1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313" y="2117612"/>
            <a:ext cx="7727091" cy="3112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 smtClean="0">
                <a:latin typeface="+mn-lt"/>
                <a:cs typeface="Times New Roman" panose="02020603050405020304" pitchFamily="18" charset="0"/>
              </a:rPr>
              <a:t>	В </a:t>
            </a:r>
            <a:r>
              <a:rPr lang="ru-RU" sz="1900" dirty="0">
                <a:latin typeface="+mn-lt"/>
                <a:cs typeface="Times New Roman" panose="02020603050405020304" pitchFamily="18" charset="0"/>
              </a:rPr>
              <a:t>этом учебном пособии приводятся теоретические основы этики, особенности профессиональной и корпоративной этики, в том числе административной и управленческой, рекомендации по созданию имиджа делового человека, ведению переговоров и делового спора с учетом типа личности участников. Раскрываются понятия и нормы речевого и международного этикета. Особое внимание уделяется конкретным примерам деловой беседы в сфере услуг. Для студентов образовательных учреждений среднего профессионального образования.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http://znanium.com/images/0535/535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82" y="1477481"/>
            <a:ext cx="2762924" cy="41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220" y="5357470"/>
            <a:ext cx="651332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Режим доступа: </a:t>
            </a:r>
            <a:r>
              <a:rPr lang="ru-RU" sz="16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http://znanium.com/catalog/product/535092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6" y="384445"/>
            <a:ext cx="7975599" cy="1131946"/>
          </a:xfrm>
          <a:solidFill>
            <a:schemeClr val="accent4"/>
          </a:solidFill>
        </p:spPr>
        <p:txBody>
          <a:bodyPr/>
          <a:lstStyle/>
          <a:p>
            <a:r>
              <a:rPr lang="ru-RU" sz="1800" b="1" dirty="0"/>
              <a:t>Кошевая, И. П. Профессиональная этика и психология делового </a:t>
            </a:r>
            <a:r>
              <a:rPr lang="ru-RU" sz="1800" b="1" dirty="0" smtClean="0"/>
              <a:t>общения </a:t>
            </a:r>
            <a:r>
              <a:rPr lang="ru-RU" sz="1800" dirty="0" smtClean="0"/>
              <a:t>: учеб. пособие </a:t>
            </a:r>
            <a:r>
              <a:rPr lang="ru-RU" sz="1800" dirty="0"/>
              <a:t>/ И.П. Кошевая, А.А. Канке </a:t>
            </a:r>
            <a:r>
              <a:rPr lang="ru-RU" sz="1800" dirty="0" smtClean="0"/>
              <a:t>– Москва :  ФОРУМ : ИНФРА-М</a:t>
            </a:r>
            <a:r>
              <a:rPr lang="ru-RU" sz="1800" dirty="0"/>
              <a:t>, 2016. - 304 с. – (Серия : Профессиональное образование).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65507"/>
            <a:ext cx="7586133" cy="39092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900" dirty="0" smtClean="0">
                <a:latin typeface="+mn-lt"/>
              </a:rPr>
              <a:t>Учебное </a:t>
            </a:r>
            <a:r>
              <a:rPr lang="ru-RU" sz="1900" dirty="0">
                <a:latin typeface="+mn-lt"/>
              </a:rPr>
              <a:t>пособие предназначено для студентов средних специальных учебных заведений и обеспечивает системное, комплексное и глубокое рассмотрение характера отношений общества и государства, государственного служащего и гражданина в этической сфере. Отвечает требованиям государственного образовательного стандарта и потребностям подготовки, переподготовки и повышения квалификации государственных служащих. В работе отражены принципы и нормы этики и культуры деловых отношений в системе государственного управления в свете реформирования государственной службы Российской Федерации. Раскрыта этическая проблемная область, изложена правовая и этическая регламентация служебного поведения, рассмотрены психологические аспекты общения, современные технологии деловых коммуникаций, этические основы межличностных отношений.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znanium.com/images/0518/518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1516391"/>
            <a:ext cx="2999689" cy="44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5762" y="5873579"/>
            <a:ext cx="6513322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ru-RU" sz="1600" dirty="0">
                <a:ea typeface="Times New Roman" panose="02020603050405020304" pitchFamily="18" charset="0"/>
                <a:cs typeface="Helvetica" panose="020B0604020202020204" pitchFamily="34" charset="0"/>
              </a:rPr>
              <a:t>Режим доступа: </a:t>
            </a:r>
            <a:r>
              <a:rPr lang="ru-RU" sz="1600" u="sng" dirty="0">
                <a:solidFill>
                  <a:srgbClr val="0563C1"/>
                </a:solidFill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http://znanium.com/catalog/product/518222</a:t>
            </a:r>
            <a:r>
              <a:rPr lang="ru-RU" sz="1600" dirty="0"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132" y="507999"/>
            <a:ext cx="8212667" cy="87691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ru-RU" sz="1800" b="1" dirty="0"/>
              <a:t>Кузнецов, И. Н. Современный этикет</a:t>
            </a:r>
            <a:r>
              <a:rPr lang="ru-RU" sz="1800" dirty="0"/>
              <a:t> / И. Н. Кузнецов. – 8-е изд. – </a:t>
            </a:r>
            <a:r>
              <a:rPr lang="ru-RU" sz="1800" dirty="0" smtClean="0"/>
              <a:t>Москва </a:t>
            </a:r>
            <a:r>
              <a:rPr lang="ru-RU" sz="1800" dirty="0"/>
              <a:t>: </a:t>
            </a:r>
            <a:r>
              <a:rPr lang="ru-RU" sz="1800" dirty="0" smtClean="0"/>
              <a:t>Дашков </a:t>
            </a:r>
            <a:r>
              <a:rPr lang="ru-RU" sz="1800" dirty="0"/>
              <a:t>и </a:t>
            </a:r>
            <a:r>
              <a:rPr lang="ru-RU" sz="1800" dirty="0" smtClean="0"/>
              <a:t>К</a:t>
            </a:r>
            <a:r>
              <a:rPr lang="ru-RU" sz="1800" baseline="30000" dirty="0" smtClean="0"/>
              <a:t>о</a:t>
            </a:r>
            <a:r>
              <a:rPr lang="ru-RU" sz="1800" dirty="0" smtClean="0"/>
              <a:t>, </a:t>
            </a:r>
            <a:r>
              <a:rPr lang="ru-RU" sz="1800" dirty="0"/>
              <a:t>2018. – 496 с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911" y="1721374"/>
            <a:ext cx="7075488" cy="32302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Современный </a:t>
            </a:r>
            <a:r>
              <a:rPr lang="ru-RU" sz="1800" dirty="0"/>
              <a:t>этикет — это своеобразный кодекс хороших манер и правил поведения. Как правильно знакомиться, приветствовать друг друга, как вести себя в театре, магазине, общественном транспорте, как наносить визиты и принимать гостей, как организовать дипломатический прием или семейный праздник, как сервировать стол — об этом и многом другом вы узнаете, прочитав книгу, которую держите в руках. Книга поможет овладеть правилами современного этикета, а также познакомит с особенностями поведения в других странах. Для широкого круга читателей.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098" name="Picture 2" descr="http://znanium.com/images/0430/430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068" y="1721374"/>
            <a:ext cx="3180856" cy="44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944" y="5453830"/>
            <a:ext cx="645742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Режим доступа: </a:t>
            </a:r>
            <a:r>
              <a:rPr lang="ru-RU" sz="16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http://znanium.com/catalog/product/430551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488" y="538000"/>
            <a:ext cx="7416800" cy="859616"/>
          </a:xfrm>
          <a:solidFill>
            <a:srgbClr val="0070C0"/>
          </a:solidFill>
        </p:spPr>
        <p:txBody>
          <a:bodyPr/>
          <a:lstStyle/>
          <a:p>
            <a:r>
              <a:rPr lang="ru-RU" sz="1800" b="1" dirty="0"/>
              <a:t>Зверева, Н. Правила делового общения: 33 «нельзя» и 33 «можно»</a:t>
            </a:r>
            <a:r>
              <a:rPr lang="ru-RU" sz="1800" dirty="0"/>
              <a:t> / Н. </a:t>
            </a:r>
            <a:r>
              <a:rPr lang="ru-RU" sz="1800" dirty="0" smtClean="0"/>
              <a:t>Зверева. </a:t>
            </a:r>
            <a:r>
              <a:rPr lang="ru-RU" sz="1800" dirty="0">
                <a:cs typeface="Times New Roman" panose="02020603050405020304" pitchFamily="18" charset="0"/>
              </a:rPr>
              <a:t>–</a:t>
            </a:r>
            <a:r>
              <a:rPr lang="ru-RU" sz="1800" dirty="0" smtClean="0"/>
              <a:t> </a:t>
            </a:r>
            <a:r>
              <a:rPr lang="ru-RU" sz="1800" dirty="0" smtClean="0"/>
              <a:t>Москва </a:t>
            </a:r>
            <a:r>
              <a:rPr lang="ru-RU" sz="1800" dirty="0"/>
              <a:t>: Альпина </a:t>
            </a:r>
            <a:r>
              <a:rPr lang="ru-RU" sz="1800" dirty="0" err="1"/>
              <a:t>Паблишер</a:t>
            </a:r>
            <a:r>
              <a:rPr lang="ru-RU" sz="1800" dirty="0"/>
              <a:t>, 2016. </a:t>
            </a:r>
            <a:r>
              <a:rPr lang="ru-RU" sz="1800" dirty="0">
                <a:cs typeface="Times New Roman" panose="02020603050405020304" pitchFamily="18" charset="0"/>
              </a:rPr>
              <a:t>–</a:t>
            </a:r>
            <a:r>
              <a:rPr lang="ru-RU" sz="1800" dirty="0" smtClean="0"/>
              <a:t> </a:t>
            </a:r>
            <a:r>
              <a:rPr lang="ru-RU" sz="1800" dirty="0"/>
              <a:t>138 с.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44" y="1524000"/>
            <a:ext cx="2868613" cy="4302920"/>
          </a:xfrm>
        </p:spPr>
      </p:pic>
      <p:sp>
        <p:nvSpPr>
          <p:cNvPr id="5" name="Прямоугольник 4"/>
          <p:cNvSpPr/>
          <p:nvPr/>
        </p:nvSpPr>
        <p:spPr>
          <a:xfrm>
            <a:off x="1027623" y="2129388"/>
            <a:ext cx="6654800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Умеете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ли вы общаться? Советы Нины Зверевой – известного тележурналиста, обладателя двух премий ТЭФИ, бизнес-тренера и автора популярных учебников по журналистике и ораторскому мастерству – помогут вам стать интересным собеседником и успешным спикером, человеком, которого всегда рады видеть и на официальных мероприятиях, и в кругу друзей. Книга адресована широкому кругу читателей, но в первую очередь менеджерам среднего звена, обязанным уметь эффективно общаться с людьми самого разного социального и интеллектуального уровня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8556" y="4941613"/>
            <a:ext cx="6485467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ru-RU" sz="1600" dirty="0">
                <a:ea typeface="Times New Roman" panose="02020603050405020304" pitchFamily="18" charset="0"/>
                <a:cs typeface="Helvetica" panose="020B0604020202020204" pitchFamily="34" charset="0"/>
              </a:rPr>
              <a:t>Режим доступа: </a:t>
            </a:r>
            <a:r>
              <a:rPr lang="ru-RU" sz="16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http://znanium.com/catalog/product/916112</a:t>
            </a:r>
            <a:r>
              <a:rPr lang="ru-RU" sz="1600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397433"/>
            <a:ext cx="8382000" cy="96121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ru-RU" sz="1800" b="1" dirty="0">
                <a:latin typeface="+mn-lt"/>
              </a:rPr>
              <a:t>Кошевая, И. П. Профессиональная этика и психология делового общения</a:t>
            </a:r>
            <a:r>
              <a:rPr lang="ru-RU" sz="1800" dirty="0">
                <a:latin typeface="+mn-lt"/>
              </a:rPr>
              <a:t> : учеб. пособие / И.П. Кошевая, А.А. Канке. — </a:t>
            </a:r>
            <a:r>
              <a:rPr lang="ru-RU" sz="1800" dirty="0" smtClean="0">
                <a:latin typeface="+mn-lt"/>
              </a:rPr>
              <a:t>Москва: </a:t>
            </a:r>
            <a:r>
              <a:rPr lang="ru-RU" sz="1800" dirty="0" smtClean="0">
                <a:latin typeface="+mn-lt"/>
              </a:rPr>
              <a:t>ФОРУМ </a:t>
            </a:r>
            <a:r>
              <a:rPr lang="ru-RU" sz="1800" dirty="0">
                <a:latin typeface="+mn-lt"/>
              </a:rPr>
              <a:t>: ИНФРА-М, 2018. — 304 с.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973" y="1652992"/>
            <a:ext cx="7414154" cy="419548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В этом учебном пособии </a:t>
            </a:r>
            <a:r>
              <a:rPr lang="ru-RU" dirty="0"/>
              <a:t>отражены принципы и нормы этики и культуры деловых отношений в системе государственного управления в свете реформирования государственной службы Российской Федерации. Раскрыта этическая проблемная область, изложена правовая и этическая регламентация служебного поведения, рассмотрены психологические аспекты общения, современные технологии деловых коммуникаций, этические основы межличностных отношений. Учебное пособие предназначено для студентов средних специальных учебных заведений и обеспечивает системное, комплексное и глубокое рассмотрение характера отношений общества и государства, государственного служащего и гражданина в этической сфере. Отвечает требованиям Федерального государственного образовательного стандарта среднего профессионального образования последнего поколения и потребностям подготовки, переподготовки и повышения квалификации государственных служащих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znanium.com/images/0942/942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65" y="1612652"/>
            <a:ext cx="2893385" cy="45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8600" y="6155267"/>
            <a:ext cx="6438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</a:rPr>
              <a:t>Режим доступа: </a:t>
            </a:r>
            <a:r>
              <a:rPr lang="ru-RU" sz="1600" u="sng" dirty="0">
                <a:solidFill>
                  <a:srgbClr val="555555"/>
                </a:solidFill>
                <a:ea typeface="Calibri" panose="020F0502020204030204" pitchFamily="34" charset="0"/>
                <a:hlinkClick r:id="rId3"/>
              </a:rPr>
              <a:t>http://znanium.com/catalog/product/942797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610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lib.tusur.ru/storage/114239/487-326/u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98" y="673412"/>
            <a:ext cx="9238940" cy="61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9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982" y="694959"/>
            <a:ext cx="7743217" cy="129422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800" b="1" dirty="0" err="1"/>
              <a:t>Колышкина</a:t>
            </a:r>
            <a:r>
              <a:rPr lang="ru-RU" sz="1800" b="1" i="1" dirty="0"/>
              <a:t>, </a:t>
            </a:r>
            <a:r>
              <a:rPr lang="ru-RU" sz="1800" b="1" dirty="0"/>
              <a:t>Т. Б.</a:t>
            </a:r>
            <a:r>
              <a:rPr lang="ru-RU" sz="1800" b="1" i="1" dirty="0"/>
              <a:t> </a:t>
            </a:r>
            <a:r>
              <a:rPr lang="ru-RU" sz="1800" b="1" dirty="0"/>
              <a:t>Деловая культура : </a:t>
            </a:r>
            <a:r>
              <a:rPr lang="ru-RU" sz="1800" dirty="0" smtClean="0"/>
              <a:t>учеб. пособие </a:t>
            </a:r>
            <a:r>
              <a:rPr lang="ru-RU" sz="1800" dirty="0"/>
              <a:t>для СПО</a:t>
            </a:r>
            <a:r>
              <a:rPr lang="ru-RU" sz="1800" b="1" dirty="0"/>
              <a:t> </a:t>
            </a:r>
            <a:r>
              <a:rPr lang="ru-RU" sz="1800" dirty="0"/>
              <a:t>/ Т. Б. </a:t>
            </a:r>
            <a:r>
              <a:rPr lang="ru-RU" sz="1800" dirty="0" err="1"/>
              <a:t>Колышкина</a:t>
            </a:r>
            <a:r>
              <a:rPr lang="ru-RU" sz="1800" dirty="0"/>
              <a:t>, И. В. </a:t>
            </a:r>
            <a:r>
              <a:rPr lang="ru-RU" sz="1800" dirty="0" err="1"/>
              <a:t>Шустина</a:t>
            </a:r>
            <a:r>
              <a:rPr lang="ru-RU" sz="1800" dirty="0"/>
              <a:t>. — 2-е изд., </a:t>
            </a:r>
            <a:r>
              <a:rPr lang="ru-RU" sz="1800" dirty="0" err="1"/>
              <a:t>испр</a:t>
            </a:r>
            <a:r>
              <a:rPr lang="ru-RU" sz="1800" dirty="0"/>
              <a:t>. и доп. — </a:t>
            </a:r>
            <a:r>
              <a:rPr lang="ru-RU" sz="1800" dirty="0" smtClean="0"/>
              <a:t>Москва </a:t>
            </a:r>
            <a:r>
              <a:rPr lang="ru-RU" sz="1800" dirty="0"/>
              <a:t>: </a:t>
            </a:r>
            <a:r>
              <a:rPr lang="ru-RU" sz="1800" dirty="0" err="1" smtClean="0"/>
              <a:t>Юрайт</a:t>
            </a:r>
            <a:r>
              <a:rPr lang="ru-RU" sz="1800" dirty="0"/>
              <a:t>, 2018. — 163 с</a:t>
            </a:r>
            <a:r>
              <a:rPr lang="ru-RU" sz="1800" dirty="0" smtClean="0"/>
              <a:t>. – (Серия : Профессиональное образование).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122" name="Picture 2" descr="http://for-kidsandmum.ru/images/10178378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291" y="1533776"/>
            <a:ext cx="2807664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8982" y="2279892"/>
            <a:ext cx="7743217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Учебное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пособие знакомит читателя с основными требованиями, предъявляемыми к речевому поведению делового человека, формирует необходимые компетенции в области деловой коммуникации. В книге представлены рекомендации по использованию речевых этикетных формул в ситуациях делового общения, нормы русского языка, которые важно знать автору документов, также включено описание основных видов документов и даны рекомендации по их составлению.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905" y="5626567"/>
            <a:ext cx="652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Режим доступа: 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https://biblio-online.ru/book/CEFD8D3B-A0AA-4258-B7F9-91667B54D85C/delovaya-kultura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490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940</TotalTime>
  <Words>336</Words>
  <Application>Microsoft Office PowerPoint</Application>
  <PresentationFormat>Произвольный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Деловое общение и этикет</vt:lpstr>
      <vt:lpstr>Презентация PowerPoint</vt:lpstr>
      <vt:lpstr>Барышева, А. Д. Этика и психология делового общения (сфера сервиса) : учеб. пособие / А. Д. Барышева, Ю. А. Матюхина, Н. Г. Шередер. – Москва : Альфа-М : ИНФРА-М, 2016. – 256 с.</vt:lpstr>
      <vt:lpstr>Кошевая, И. П. Профессиональная этика и психология делового общения : учеб. пособие / И.П. Кошевая, А.А. Канке – Москва :  ФОРУМ : ИНФРА-М, 2016. - 304 с. – (Серия : Профессиональное образование).</vt:lpstr>
      <vt:lpstr>Кузнецов, И. Н. Современный этикет / И. Н. Кузнецов. – 8-е изд. – Москва : Дашков и Ко, 2018. – 496 с.</vt:lpstr>
      <vt:lpstr>Зверева, Н. Правила делового общения: 33 «нельзя» и 33 «можно» / Н. Зверева. – Москва : Альпина Паблишер, 2016. – 138 с.</vt:lpstr>
      <vt:lpstr>Кошевая, И. П. Профессиональная этика и психология делового общения : учеб. пособие / И.П. Кошевая, А.А. Канке. — Москва: ФОРУМ : ИНФРА-М, 2018. — 304 с. </vt:lpstr>
      <vt:lpstr>Презентация PowerPoint</vt:lpstr>
      <vt:lpstr>Колышкина, Т. Б. Деловая культура : учеб. пособие для СПО / Т. Б. Колышкина, И. В. Шустина. — 2-е изд., испр. и доп. — Москва : Юрайт, 2018. — 163 с. – (Серия : Профессиональное образование). </vt:lpstr>
      <vt:lpstr>Родыгина, Н. Ю. Этика деловых отношений : учебник и практикум для СПО / Н. Ю. Родыгина. — Москва : Юрайт, 2018. — 431 с. — (Серия : Профессиональное образование).   </vt:lpstr>
      <vt:lpstr>Жернакова, М. Б. Деловое общение : учебник и практикум для СПО / М. Б. Жернакова, И. А. Румянцева. — Москва : Юрайт, 2018. — 370 с. – (Серия : Профессиональное образование).</vt:lpstr>
      <vt:lpstr>Презентация PowerPoint</vt:lpstr>
      <vt:lpstr>Лавриненко, В. Н. Психология общения : учебник и практикум для СПО / В. Н. Лавриненко, Л. И. Чернышова. — Москва : Юрайт, 2018. — 350 с. — (Серия : Профессиональное образование).</vt:lpstr>
      <vt:lpstr>Собольников, В. В. Этика и психология делового общения : учебное пособие для СПО / В. В. Собольников, Н. А. Костенко. — 2-е изд., пер. и доп. — Москва : Юрайт, 2018. — 202 с. — (Серия : Профессиональное образование).</vt:lpstr>
      <vt:lpstr>АБОНЕМЕНТ СПО ПРЕДЛАГАЕТ КНИЖНУЮ ВЫСТАВКУ ПО ДЕЛОВОМУ ОБЩЕНИЮ И ЭТИКЕТУ  НАШ АДРЕС: ул. Ломоносова, 56, к. 216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 этикет  и деловое общение</dc:title>
  <dc:creator>Королева Ирина Эдуардовна</dc:creator>
  <cp:lastModifiedBy>Соколова Ольга Викторовна</cp:lastModifiedBy>
  <cp:revision>49</cp:revision>
  <dcterms:created xsi:type="dcterms:W3CDTF">2018-10-16T03:12:58Z</dcterms:created>
  <dcterms:modified xsi:type="dcterms:W3CDTF">2018-11-08T03:07:58Z</dcterms:modified>
</cp:coreProperties>
</file>